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03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9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81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8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3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4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5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7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2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71427BB-D0C4-4F65-BAFC-6004D5B6B1C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D3F765-5CCC-4D1E-8735-976065C4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7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Циклопентадиенилборгидридные</a:t>
            </a:r>
            <a:r>
              <a:rPr lang="ru-RU" sz="2800" dirty="0"/>
              <a:t> комплексы РЗЭ в катализе полимеризации непредельных соединений </a:t>
            </a:r>
          </a:p>
        </p:txBody>
      </p:sp>
      <p:pic>
        <p:nvPicPr>
          <p:cNvPr id="1028" name="Picture 4" descr="Учредители и члены РНК МН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59" y="48174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avatars.mds.yandex.net/get-zen_doc/1885679/pub_5e0e6426dddaf400b1f69393_5e0e69cfec575b00b10ec9e6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" b="99685" l="627" r="97179">
                        <a14:foregroundMark x1="62382" y1="60568" x2="33542" y2="38801"/>
                        <a14:foregroundMark x1="33542" y1="38801" x2="65204" y2="16404"/>
                        <a14:foregroundMark x1="65204" y1="16404" x2="84326" y2="47319"/>
                        <a14:foregroundMark x1="84326" y1="47319" x2="65831" y2="79495"/>
                        <a14:foregroundMark x1="65831" y1="79495" x2="26959" y2="80757"/>
                        <a14:foregroundMark x1="26959" y1="80757" x2="19436" y2="44795"/>
                        <a14:foregroundMark x1="19436" y1="44795" x2="27900" y2="20505"/>
                        <a14:foregroundMark x1="40439" y1="44795" x2="78056" y2="29653"/>
                        <a14:foregroundMark x1="78056" y1="29653" x2="28213" y2="81703"/>
                        <a14:foregroundMark x1="28213" y1="81703" x2="35737" y2="58360"/>
                        <a14:foregroundMark x1="40752" y1="52050" x2="49530" y2="86120"/>
                        <a14:foregroundMark x1="49530" y1="86120" x2="58621" y2="58360"/>
                        <a14:foregroundMark x1="58621" y1="58360" x2="63950" y2="53943"/>
                        <a14:foregroundMark x1="62696" y1="62776" x2="62696" y2="62776"/>
                        <a14:foregroundMark x1="52665" y1="63407" x2="52665" y2="63407"/>
                        <a14:foregroundMark x1="52351" y1="64669" x2="52351" y2="64669"/>
                        <a14:foregroundMark x1="52351" y1="64984" x2="52351" y2="64984"/>
                        <a14:foregroundMark x1="52351" y1="64984" x2="52351" y2="64984"/>
                        <a14:foregroundMark x1="52351" y1="65300" x2="52351" y2="65300"/>
                        <a14:foregroundMark x1="51097" y1="67508" x2="53605" y2="60252"/>
                        <a14:foregroundMark x1="53605" y1="60252" x2="51724" y2="69085"/>
                        <a14:foregroundMark x1="51724" y1="69085" x2="60188" y2="70662"/>
                        <a14:foregroundMark x1="60188" y1="70662" x2="64577" y2="64038"/>
                        <a14:foregroundMark x1="64577" y1="64038" x2="64577" y2="63091"/>
                        <a14:foregroundMark x1="51097" y1="40694" x2="59561" y2="35647"/>
                        <a14:foregroundMark x1="59561" y1="35647" x2="57053" y2="43218"/>
                        <a14:foregroundMark x1="57053" y1="43218" x2="57680" y2="33438"/>
                        <a14:foregroundMark x1="57680" y1="33438" x2="53292" y2="27129"/>
                        <a14:foregroundMark x1="53292" y1="27129" x2="36050" y2="26814"/>
                        <a14:foregroundMark x1="36050" y1="26814" x2="44514" y2="27129"/>
                        <a14:foregroundMark x1="44514" y1="27129" x2="54545" y2="26814"/>
                        <a14:foregroundMark x1="54545" y1="26814" x2="62069" y2="28391"/>
                        <a14:foregroundMark x1="62069" y1="28391" x2="57994" y2="34700"/>
                        <a14:foregroundMark x1="57994" y1="34700" x2="51411" y2="40063"/>
                        <a14:foregroundMark x1="51411" y1="40063" x2="51097" y2="31861"/>
                        <a14:foregroundMark x1="51097" y1="31861" x2="49530" y2="52050"/>
                        <a14:foregroundMark x1="49530" y1="52050" x2="62382" y2="36909"/>
                        <a14:foregroundMark x1="31661" y1="18612" x2="20690" y2="21136"/>
                        <a14:foregroundMark x1="20690" y1="21136" x2="11599" y2="34700"/>
                        <a14:foregroundMark x1="11599" y1="34700" x2="9404" y2="61199"/>
                        <a14:foregroundMark x1="9404" y1="61199" x2="18182" y2="76025"/>
                        <a14:foregroundMark x1="18182" y1="76025" x2="19749" y2="77603"/>
                        <a14:foregroundMark x1="15674" y1="64984" x2="20690" y2="71924"/>
                        <a14:foregroundMark x1="20690" y1="71924" x2="13480" y2="64038"/>
                        <a14:foregroundMark x1="13480" y1="64038" x2="42633" y2="85489"/>
                        <a14:foregroundMark x1="42633" y1="85489" x2="52038" y2="87382"/>
                        <a14:foregroundMark x1="51097" y1="89590" x2="42947" y2="90221"/>
                        <a14:foregroundMark x1="42947" y1="90221" x2="18809" y2="82334"/>
                        <a14:foregroundMark x1="18809" y1="82334" x2="11599" y2="77918"/>
                        <a14:foregroundMark x1="11599" y1="77918" x2="9243" y2="73541"/>
                        <a14:foregroundMark x1="9953" y1="29022" x2="10031" y2="28391"/>
                        <a14:foregroundMark x1="9875" y1="29653" x2="9953" y2="29022"/>
                        <a14:foregroundMark x1="9514" y1="32556" x2="9875" y2="29653"/>
                        <a14:foregroundMark x1="6701" y1="55205" x2="9416" y2="33346"/>
                        <a14:foregroundMark x1="6505" y1="56782" x2="6701" y2="55205"/>
                        <a14:foregroundMark x1="6466" y1="57098" x2="6505" y2="56782"/>
                        <a14:foregroundMark x1="6348" y1="58044" x2="6466" y2="57098"/>
                        <a14:foregroundMark x1="5996" y1="60883" x2="6348" y2="58044"/>
                        <a14:foregroundMark x1="5643" y1="63722" x2="5996" y2="60883"/>
                        <a14:foregroundMark x1="10031" y1="28391" x2="13793" y2="21451"/>
                        <a14:foregroundMark x1="18808" y1="16404" x2="19749" y2="15457"/>
                        <a14:foregroundMark x1="18495" y1="16719" x2="18808" y2="16404"/>
                        <a14:foregroundMark x1="18181" y1="17035" x2="18495" y2="16719"/>
                        <a14:foregroundMark x1="18031" y1="17186" x2="18181" y2="17035"/>
                        <a14:foregroundMark x1="13793" y1="21451" x2="16326" y2="18902"/>
                        <a14:foregroundMark x1="19749" y1="15457" x2="43260" y2="6940"/>
                        <a14:foregroundMark x1="43260" y1="6940" x2="52038" y2="6309"/>
                        <a14:foregroundMark x1="52038" y1="6309" x2="57053" y2="7571"/>
                        <a14:foregroundMark x1="60815" y1="7571" x2="79951" y2="15518"/>
                        <a14:foregroundMark x1="81842" y1="17008" x2="83958" y2="19052"/>
                        <a14:foregroundMark x1="91223" y1="30284" x2="92163" y2="57413"/>
                        <a14:foregroundMark x1="92163" y1="57413" x2="86207" y2="72240"/>
                        <a14:foregroundMark x1="86207" y1="72240" x2="76489" y2="83596"/>
                        <a14:foregroundMark x1="76489" y1="83596" x2="59875" y2="91167"/>
                        <a14:foregroundMark x1="56740" y1="92429" x2="40289" y2="93490"/>
                        <a14:foregroundMark x1="28985" y1="93111" x2="27075" y2="92593"/>
                        <a14:foregroundMark x1="22625" y1="90276" x2="19122" y2="86751"/>
                        <a14:foregroundMark x1="23277" y1="90932" x2="23032" y2="90686"/>
                        <a14:foregroundMark x1="45768" y1="11041" x2="65831" y2="12303"/>
                        <a14:foregroundMark x1="65831" y1="12303" x2="86207" y2="41325"/>
                        <a14:foregroundMark x1="87147" y1="29653" x2="87147" y2="29653"/>
                        <a14:foregroundMark x1="94044" y1="55205" x2="94044" y2="55205"/>
                        <a14:foregroundMark x1="95925" y1="50158" x2="95925" y2="50158"/>
                        <a14:foregroundMark x1="80564" y1="27445" x2="80564" y2="27445"/>
                        <a14:foregroundMark x1="80251" y1="19874" x2="80251" y2="19874"/>
                        <a14:foregroundMark x1="88715" y1="32492" x2="88715" y2="32492"/>
                        <a14:foregroundMark x1="68966" y1="8517" x2="69094" y2="8388"/>
                        <a14:foregroundMark x1="63323" y1="7256" x2="63323" y2="7256"/>
                        <a14:foregroundMark x1="56740" y1="5047" x2="56740" y2="5047"/>
                        <a14:foregroundMark x1="50470" y1="4416" x2="50470" y2="4732"/>
                        <a14:foregroundMark x1="6270" y1="33123" x2="6897" y2="33438"/>
                        <a14:foregroundMark x1="3762" y1="42587" x2="3762" y2="42587"/>
                        <a14:foregroundMark x1="76176" y1="87697" x2="76176" y2="87697"/>
                        <a14:foregroundMark x1="69592" y1="90221" x2="69592" y2="90221"/>
                        <a14:foregroundMark x1="51411" y1="95899" x2="51411" y2="95899"/>
                        <a14:foregroundMark x1="83386" y1="82334" x2="85266" y2="79180"/>
                        <a14:foregroundMark x1="36677" y1="1893" x2="36677" y2="1893"/>
                        <a14:foregroundMark x1="34483" y1="3155" x2="34483" y2="3155"/>
                        <a14:foregroundMark x1="25705" y1="6940" x2="25705" y2="6940"/>
                        <a14:foregroundMark x1="10972" y1="19874" x2="10972" y2="19874"/>
                        <a14:foregroundMark x1="9091" y1="22713" x2="9091" y2="22713"/>
                        <a14:foregroundMark x1="7069" y1="27334" x2="7210" y2="27760"/>
                        <a14:foregroundMark x1="1366" y1="42587" x2="940" y2="43849"/>
                        <a14:foregroundMark x1="5178" y1="31308" x2="1366" y2="42587"/>
                        <a14:foregroundMark x1="5676" y1="29834" x2="5549" y2="30210"/>
                        <a14:foregroundMark x1="96552" y1="47950" x2="96552" y2="47950"/>
                        <a14:foregroundMark x1="38245" y1="1577" x2="46395" y2="1262"/>
                        <a14:foregroundMark x1="46395" y1="1262" x2="59875" y2="1893"/>
                        <a14:foregroundMark x1="45768" y1="946" x2="53605" y2="1262"/>
                        <a14:foregroundMark x1="53605" y1="1262" x2="58621" y2="946"/>
                        <a14:foregroundMark x1="56127" y1="94540" x2="48276" y2="95584"/>
                        <a14:foregroundMark x1="48276" y1="95584" x2="43457" y2="95099"/>
                        <a14:foregroundMark x1="13439" y1="17981" x2="10658" y2="21451"/>
                        <a14:foregroundMark x1="13687" y1="17671" x2="13439" y2="17981"/>
                        <a14:foregroundMark x1="11892" y1="17035" x2="11942" y2="16857"/>
                        <a14:foregroundMark x1="11628" y1="17981" x2="11892" y2="17035"/>
                        <a14:foregroundMark x1="10658" y1="21451" x2="11628" y2="17981"/>
                        <a14:foregroundMark x1="3736" y1="46372" x2="3448" y2="54574"/>
                        <a14:foregroundMark x1="3791" y1="44795" x2="3747" y2="46057"/>
                        <a14:foregroundMark x1="3868" y1="42587" x2="3802" y2="44479"/>
                        <a14:foregroundMark x1="4282" y1="30777" x2="3868" y2="42587"/>
                        <a14:foregroundMark x1="6284" y1="42587" x2="6583" y2="41325"/>
                        <a14:foregroundMark x1="5836" y1="44479" x2="6284" y2="42587"/>
                        <a14:foregroundMark x1="5463" y1="46057" x2="5762" y2="44795"/>
                        <a14:foregroundMark x1="3448" y1="54574" x2="5389" y2="46372"/>
                        <a14:foregroundMark x1="6066" y1="66562" x2="6052" y2="67243"/>
                        <a14:foregroundMark x1="6092" y1="65300" x2="6066" y2="66562"/>
                        <a14:foregroundMark x1="6183" y1="60883" x2="6092" y2="65300"/>
                        <a14:foregroundMark x1="6241" y1="58044" x2="6183" y2="60883"/>
                        <a14:foregroundMark x1="6260" y1="57098" x2="6241" y2="58044"/>
                        <a14:foregroundMark x1="6267" y1="56782" x2="6260" y2="57098"/>
                        <a14:foregroundMark x1="6299" y1="55205" x2="6267" y2="56782"/>
                        <a14:foregroundMark x1="6480" y1="46372" x2="6299" y2="55205"/>
                        <a14:foregroundMark x1="6512" y1="44795" x2="6486" y2="46057"/>
                        <a14:foregroundMark x1="6557" y1="42587" x2="6518" y2="44479"/>
                        <a14:foregroundMark x1="6583" y1="41325" x2="6557" y2="42587"/>
                        <a14:foregroundMark x1="5956" y1="60883" x2="5956" y2="58675"/>
                        <a14:foregroundMark x1="5956" y1="65300" x2="5956" y2="60883"/>
                        <a14:foregroundMark x1="5956" y1="66562" x2="5956" y2="65300"/>
                        <a14:foregroundMark x1="5956" y1="67276" x2="5956" y2="66562"/>
                        <a14:foregroundMark x1="6218" y1="66562" x2="6238" y2="67180"/>
                        <a14:foregroundMark x1="6176" y1="65300" x2="6218" y2="66562"/>
                        <a14:foregroundMark x1="6029" y1="60883" x2="6176" y2="65300"/>
                        <a14:foregroundMark x1="5956" y1="58675" x2="6029" y2="60883"/>
                        <a14:foregroundMark x1="41339" y1="99369" x2="43887" y2="99685"/>
                        <a14:foregroundMark x1="40436" y1="99257" x2="41339" y2="99369"/>
                        <a14:foregroundMark x1="46839" y1="99369" x2="58516" y2="98119"/>
                        <a14:foregroundMark x1="43887" y1="99685" x2="46839" y2="99369"/>
                        <a14:foregroundMark x1="86799" y1="80814" x2="84639" y2="81703"/>
                        <a14:foregroundMark x1="84639" y1="81703" x2="86922" y2="80450"/>
                        <a14:foregroundMark x1="96319" y1="66333" x2="94671" y2="60252"/>
                        <a14:foregroundMark x1="96809" y1="68139" x2="96708" y2="67766"/>
                        <a14:foregroundMark x1="96894" y1="68454" x2="96809" y2="68139"/>
                        <a14:foregroundMark x1="96992" y1="68816" x2="96894" y2="68454"/>
                        <a14:foregroundMark x1="94671" y1="52366" x2="94671" y2="29296"/>
                        <a14:foregroundMark x1="94671" y1="60252" x2="94671" y2="52366"/>
                        <a14:foregroundMark x1="64229" y1="4422" x2="63950" y2="4416"/>
                        <a14:foregroundMark x1="63950" y1="4416" x2="64255" y2="4384"/>
                        <a14:foregroundMark x1="973" y1="67823" x2="1007" y2="68956"/>
                        <a14:foregroundMark x1="936" y1="66562" x2="973" y2="67823"/>
                        <a14:foregroundMark x1="898" y1="65300" x2="936" y2="66562"/>
                        <a14:foregroundMark x1="766" y1="60883" x2="898" y2="65300"/>
                        <a14:foregroundMark x1="681" y1="58044" x2="766" y2="60883"/>
                        <a14:foregroundMark x1="653" y1="57098" x2="681" y2="58044"/>
                        <a14:foregroundMark x1="643" y1="56782" x2="653" y2="57098"/>
                        <a14:foregroundMark x1="596" y1="55205" x2="643" y2="56782"/>
                        <a14:foregroundMark x1="332" y1="46372" x2="596" y2="55205"/>
                        <a14:foregroundMark x1="313" y1="45741" x2="322" y2="46057"/>
                        <a14:foregroundMark x1="4048" y1="67823" x2="4075" y2="66877"/>
                        <a14:foregroundMark x1="4045" y1="67925" x2="4048" y2="67823"/>
                        <a14:foregroundMark x1="3970" y1="67823" x2="3955" y2="67955"/>
                        <a14:foregroundMark x1="4075" y1="66877" x2="3970" y2="67823"/>
                        <a14:foregroundMark x1="4842" y1="66562" x2="5016" y2="65300"/>
                        <a14:foregroundMark x1="4685" y1="67707" x2="4842" y2="66562"/>
                        <a14:foregroundMark x1="5246" y1="66562" x2="5410" y2="67461"/>
                        <a14:foregroundMark x1="5016" y1="65300" x2="5246" y2="66562"/>
                        <a14:foregroundMark x1="40187" y1="99600" x2="59382" y2="99416"/>
                        <a14:backgroundMark x1="2194" y1="6625" x2="2194" y2="7256"/>
                        <a14:backgroundMark x1="5956" y1="12934" x2="5956" y2="12934"/>
                        <a14:backgroundMark x1="8464" y1="7571" x2="3448" y2="13249"/>
                        <a14:backgroundMark x1="3448" y1="13249" x2="9404" y2="6940"/>
                        <a14:backgroundMark x1="9404" y1="6940" x2="1567" y2="20820"/>
                        <a14:backgroundMark x1="1567" y1="20820" x2="0" y2="28707"/>
                        <a14:backgroundMark x1="19749" y1="6940" x2="14734" y2="9148"/>
                        <a14:backgroundMark x1="8150" y1="2839" x2="6897" y2="5994"/>
                        <a14:backgroundMark x1="15987" y1="5994" x2="23511" y2="3470"/>
                        <a14:backgroundMark x1="23511" y1="3470" x2="7837" y2="1262"/>
                        <a14:backgroundMark x1="7837" y1="1262" x2="15047" y2="2839"/>
                        <a14:backgroundMark x1="15047" y1="2839" x2="14107" y2="10095"/>
                        <a14:backgroundMark x1="14107" y1="10095" x2="10972" y2="16404"/>
                        <a14:backgroundMark x1="11912" y1="16404" x2="11912" y2="16404"/>
                        <a14:backgroundMark x1="11912" y1="17035" x2="11912" y2="17035"/>
                        <a14:backgroundMark x1="4389" y1="29022" x2="4389" y2="29022"/>
                        <a14:backgroundMark x1="4075" y1="29653" x2="4075" y2="29653"/>
                        <a14:backgroundMark x1="4075" y1="29338" x2="3448" y2="30284"/>
                        <a14:backgroundMark x1="11285" y1="17981" x2="11285" y2="17981"/>
                        <a14:backgroundMark x1="12226" y1="16719" x2="12226" y2="16719"/>
                        <a14:backgroundMark x1="38558" y1="946" x2="38558" y2="946"/>
                        <a14:backgroundMark x1="36364" y1="1577" x2="36364" y2="1577"/>
                        <a14:backgroundMark x1="313" y1="42587" x2="313" y2="42587"/>
                        <a14:backgroundMark x1="0" y1="44479" x2="0" y2="44795"/>
                        <a14:backgroundMark x1="0" y1="46057" x2="0" y2="46372"/>
                        <a14:backgroundMark x1="0" y1="58044" x2="0" y2="58044"/>
                        <a14:backgroundMark x1="313" y1="57098" x2="313" y2="57098"/>
                        <a14:backgroundMark x1="0" y1="55205" x2="0" y2="55205"/>
                        <a14:backgroundMark x1="0" y1="56782" x2="0" y2="56782"/>
                        <a14:backgroundMark x1="627" y1="69085" x2="6897" y2="87066"/>
                        <a14:backgroundMark x1="1567" y1="73502" x2="313" y2="58675"/>
                        <a14:backgroundMark x1="1254" y1="65300" x2="1254" y2="65300"/>
                        <a14:backgroundMark x1="313" y1="66562" x2="313" y2="66562"/>
                        <a14:backgroundMark x1="940" y1="60883" x2="940" y2="60883"/>
                        <a14:backgroundMark x1="627" y1="67823" x2="627" y2="67823"/>
                        <a14:backgroundMark x1="940" y1="88013" x2="2194" y2="95268"/>
                        <a14:backgroundMark x1="2194" y1="95268" x2="32602" y2="99685"/>
                        <a14:backgroundMark x1="32602" y1="99685" x2="25392" y2="96530"/>
                        <a14:backgroundMark x1="25392" y1="96530" x2="11285" y2="85174"/>
                        <a14:backgroundMark x1="7524" y1="85489" x2="10972" y2="91483"/>
                        <a14:backgroundMark x1="29467" y1="97476" x2="40125" y2="99685"/>
                        <a14:backgroundMark x1="97806" y1="69085" x2="92790" y2="83912"/>
                        <a14:backgroundMark x1="92790" y1="83912" x2="88401" y2="90221"/>
                        <a14:backgroundMark x1="88401" y1="90221" x2="69279" y2="98107"/>
                        <a14:backgroundMark x1="90282" y1="91798" x2="89655" y2="92114"/>
                        <a14:backgroundMark x1="93103" y1="92744" x2="88715" y2="99054"/>
                        <a14:backgroundMark x1="88715" y1="99054" x2="92790" y2="97476"/>
                        <a14:backgroundMark x1="96238" y1="93060" x2="95925" y2="92114"/>
                        <a14:backgroundMark x1="94671" y1="94322" x2="95611" y2="93691"/>
                        <a14:backgroundMark x1="95611" y1="93375" x2="93730" y2="93375"/>
                        <a14:backgroundMark x1="96552" y1="93691" x2="96552" y2="93691"/>
                        <a14:backgroundMark x1="96552" y1="94006" x2="95925" y2="93691"/>
                        <a14:backgroundMark x1="91850" y1="97792" x2="84953" y2="98423"/>
                        <a14:backgroundMark x1="86207" y1="97476" x2="59561" y2="99685"/>
                        <a14:backgroundMark x1="59248" y1="99685" x2="59248" y2="99685"/>
                        <a14:backgroundMark x1="58621" y1="99685" x2="58621" y2="99685"/>
                        <a14:backgroundMark x1="40439" y1="99685" x2="40439" y2="99685"/>
                        <a14:backgroundMark x1="40752" y1="99685" x2="40752" y2="99685"/>
                        <a14:backgroundMark x1="41379" y1="99685" x2="41379" y2="99685"/>
                        <a14:backgroundMark x1="42006" y1="99685" x2="42006" y2="99685"/>
                        <a14:backgroundMark x1="41693" y1="99685" x2="41693" y2="99685"/>
                        <a14:backgroundMark x1="41066" y1="99685" x2="41066" y2="99685"/>
                        <a14:backgroundMark x1="40752" y1="99685" x2="40752" y2="99685"/>
                        <a14:backgroundMark x1="40125" y1="99369" x2="40125" y2="99369"/>
                        <a14:backgroundMark x1="57680" y1="99685" x2="57680" y2="99685"/>
                        <a14:backgroundMark x1="58307" y1="99685" x2="58307" y2="99685"/>
                        <a14:backgroundMark x1="58307" y1="99685" x2="58307" y2="99685"/>
                        <a14:backgroundMark x1="97492" y1="68454" x2="97492" y2="68454"/>
                        <a14:backgroundMark x1="99687" y1="52366" x2="99687" y2="52366"/>
                        <a14:backgroundMark x1="96865" y1="69401" x2="96865" y2="69401"/>
                        <a14:backgroundMark x1="97179" y1="68770" x2="97179" y2="68770"/>
                        <a14:backgroundMark x1="97806" y1="67508" x2="97179" y2="68139"/>
                        <a14:backgroundMark x1="96865" y1="68770" x2="96865" y2="68770"/>
                        <a14:backgroundMark x1="97179" y1="68139" x2="97179" y2="68139"/>
                        <a14:backgroundMark x1="97179" y1="67823" x2="97179" y2="67823"/>
                        <a14:backgroundMark x1="96865" y1="68139" x2="96865" y2="68139"/>
                        <a14:backgroundMark x1="96865" y1="67508" x2="96865" y2="67508"/>
                        <a14:backgroundMark x1="68025" y1="1262" x2="85266" y2="7571"/>
                        <a14:backgroundMark x1="85266" y1="7571" x2="86834" y2="16088"/>
                        <a14:backgroundMark x1="86834" y1="16088" x2="94044" y2="20505"/>
                        <a14:backgroundMark x1="94044" y1="20505" x2="97492" y2="28076"/>
                        <a14:backgroundMark x1="97492" y1="28076" x2="93417" y2="18612"/>
                        <a14:backgroundMark x1="93417" y1="18612" x2="73354" y2="4101"/>
                        <a14:backgroundMark x1="73354" y1="4101" x2="66144" y2="1577"/>
                        <a14:backgroundMark x1="66144" y1="1577" x2="92476" y2="4101"/>
                        <a14:backgroundMark x1="92476" y1="4101" x2="94044" y2="4732"/>
                        <a14:backgroundMark x1="94044" y1="13880" x2="95298" y2="5994"/>
                        <a14:backgroundMark x1="95298" y1="5994" x2="94044" y2="14511"/>
                        <a14:backgroundMark x1="94044" y1="14511" x2="98433" y2="6625"/>
                        <a14:backgroundMark x1="98433" y1="6625" x2="93417" y2="12618"/>
                        <a14:backgroundMark x1="93417" y1="12618" x2="94357" y2="14826"/>
                        <a14:backgroundMark x1="95611" y1="22082" x2="94044" y2="19558"/>
                        <a14:backgroundMark x1="95611" y1="29022" x2="95611" y2="29022"/>
                        <a14:backgroundMark x1="58934" y1="315" x2="58934" y2="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008" y="774638"/>
            <a:ext cx="13271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9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122" y="379765"/>
            <a:ext cx="7729728" cy="1188720"/>
          </a:xfrm>
        </p:spPr>
        <p:txBody>
          <a:bodyPr/>
          <a:lstStyle/>
          <a:p>
            <a:r>
              <a:rPr lang="ru-RU" dirty="0"/>
              <a:t>Пересечение фундаментальной и прикладной науки</a:t>
            </a: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432442" y="2588148"/>
            <a:ext cx="2910178" cy="1653871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6031" y="3099769"/>
            <a:ext cx="212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Фундаментальная</a:t>
            </a:r>
          </a:p>
          <a:p>
            <a:pPr algn="ctr"/>
            <a:r>
              <a:rPr lang="ru-RU" b="1" dirty="0"/>
              <a:t>наука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571700" y="3248558"/>
            <a:ext cx="1987826" cy="357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788606" y="2588148"/>
            <a:ext cx="2910178" cy="1653871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2195" y="3099769"/>
            <a:ext cx="212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Прикладная</a:t>
            </a:r>
          </a:p>
          <a:p>
            <a:pPr algn="ctr"/>
            <a:r>
              <a:rPr lang="ru-RU" b="1" dirty="0"/>
              <a:t>наука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32757" y="6249725"/>
            <a:ext cx="4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pic>
        <p:nvPicPr>
          <p:cNvPr id="2050" name="Picture 2" descr="Isoprene Structural Formulae V.1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57" y="5511876"/>
            <a:ext cx="1459730" cy="7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b/b2/PolyIsopreneCorrec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7165"/>
            <a:ext cx="4277880" cy="11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3532909" y="58808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 rot="2021168">
            <a:off x="2974936" y="4132807"/>
            <a:ext cx="1298874" cy="218424"/>
          </a:xfrm>
          <a:prstGeom prst="rightArrow">
            <a:avLst>
              <a:gd name="adj1" fmla="val 41418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4346863" y="4494619"/>
            <a:ext cx="692728" cy="3969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433575" y="5185585"/>
            <a:ext cx="519302" cy="228001"/>
          </a:xfrm>
          <a:prstGeom prst="rightArrow">
            <a:avLst>
              <a:gd name="adj1" fmla="val 41418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7927567">
            <a:off x="8422849" y="4729403"/>
            <a:ext cx="975713" cy="223685"/>
          </a:xfrm>
          <a:prstGeom prst="rightArrow">
            <a:avLst>
              <a:gd name="adj1" fmla="val 41418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6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AB998-2557-5F49-BEF4-D720D0C5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0630"/>
            <a:ext cx="7729728" cy="1188720"/>
          </a:xfrm>
        </p:spPr>
        <p:txBody>
          <a:bodyPr/>
          <a:lstStyle/>
          <a:p>
            <a:r>
              <a:rPr lang="ru-RU" dirty="0"/>
              <a:t>Синтез </a:t>
            </a:r>
            <a:r>
              <a:rPr lang="ru-RU" dirty="0" err="1"/>
              <a:t>прекатализаторов</a:t>
            </a:r>
            <a:r>
              <a:rPr lang="ru-RU" dirty="0"/>
              <a:t> для полимеризации</a:t>
            </a:r>
          </a:p>
        </p:txBody>
      </p:sp>
      <p:pic>
        <p:nvPicPr>
          <p:cNvPr id="1025" name="Picture 1" descr="page3image52693440">
            <a:extLst>
              <a:ext uri="{FF2B5EF4-FFF2-40B4-BE49-F238E27FC236}">
                <a16:creationId xmlns:a16="http://schemas.microsoft.com/office/drawing/2014/main" id="{88FAF11C-C3C8-E441-B68F-47A29114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16" y="3181888"/>
            <a:ext cx="5099539" cy="5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7EDF4-E05E-5843-8D43-8C13DCAC0725}"/>
              </a:ext>
            </a:extLst>
          </p:cNvPr>
          <p:cNvSpPr txBox="1"/>
          <p:nvPr/>
        </p:nvSpPr>
        <p:spPr>
          <a:xfrm>
            <a:off x="359228" y="1427562"/>
            <a:ext cx="1165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литературе описано небольшое кол-во </a:t>
            </a:r>
            <a:r>
              <a:rPr lang="ru-RU" dirty="0" err="1"/>
              <a:t>боргидридных</a:t>
            </a:r>
            <a:r>
              <a:rPr lang="ru-RU" dirty="0"/>
              <a:t> комплексов лантанидов, которые используются для полимеризации. Один из комплексов являться </a:t>
            </a:r>
            <a:r>
              <a:rPr lang="ru-RU" dirty="0" err="1"/>
              <a:t>пентаметилциклопентадиенил</a:t>
            </a:r>
            <a:r>
              <a:rPr lang="ru-RU" dirty="0"/>
              <a:t> </a:t>
            </a:r>
            <a:r>
              <a:rPr lang="ru-RU" dirty="0" err="1"/>
              <a:t>боргидрид</a:t>
            </a:r>
            <a:r>
              <a:rPr lang="ru-RU" dirty="0"/>
              <a:t> самария, он </a:t>
            </a:r>
            <a:r>
              <a:rPr lang="ru-RU" dirty="0" err="1"/>
              <a:t>используеться</a:t>
            </a:r>
            <a:r>
              <a:rPr lang="ru-RU" dirty="0"/>
              <a:t> для полимеризации </a:t>
            </a:r>
            <a:r>
              <a:rPr lang="ru-RU" dirty="0" err="1"/>
              <a:t>стирена</a:t>
            </a:r>
            <a:r>
              <a:rPr lang="ru-RU" dirty="0"/>
              <a:t> и </a:t>
            </a:r>
            <a:r>
              <a:rPr lang="ru-RU" dirty="0" err="1"/>
              <a:t>капролактона</a:t>
            </a:r>
            <a:r>
              <a:rPr lang="ru-RU" dirty="0"/>
              <a:t>. Группы </a:t>
            </a:r>
            <a:r>
              <a:rPr lang="en" dirty="0"/>
              <a:t>BH4 </a:t>
            </a:r>
            <a:r>
              <a:rPr lang="ru-RU" dirty="0"/>
              <a:t>вокруг самария(</a:t>
            </a:r>
            <a:r>
              <a:rPr lang="en" dirty="0"/>
              <a:t>II) </a:t>
            </a:r>
            <a:r>
              <a:rPr lang="ru-RU" dirty="0"/>
              <a:t>оказывают явное влияние на полимеризацию </a:t>
            </a:r>
            <a:r>
              <a:rPr lang="en" dirty="0"/>
              <a:t>, </a:t>
            </a:r>
            <a:r>
              <a:rPr lang="ru-RU" dirty="0"/>
              <a:t>поскольку было замечено, что </a:t>
            </a:r>
            <a:r>
              <a:rPr lang="en" dirty="0"/>
              <a:t>SmI2(THF)2 </a:t>
            </a:r>
            <a:r>
              <a:rPr lang="ru-RU" dirty="0"/>
              <a:t>обладает очень низкой реакционной способностью: для полного превращения мономера </a:t>
            </a:r>
            <a:r>
              <a:rPr lang="en" dirty="0"/>
              <a:t>e-CL </a:t>
            </a:r>
            <a:r>
              <a:rPr lang="ru-RU" dirty="0"/>
              <a:t>необходимо было в течение нескольких часов кипятить реакционную смесь в ТГФ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52A76-F847-0B40-9298-12DFFE1EF8BE}"/>
              </a:ext>
            </a:extLst>
          </p:cNvPr>
          <p:cNvSpPr txBox="1"/>
          <p:nvPr/>
        </p:nvSpPr>
        <p:spPr>
          <a:xfrm>
            <a:off x="1544515" y="4080715"/>
            <a:ext cx="91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литературе был приведены катализаторы для полимеризации изопрена (Рис 2) .  </a:t>
            </a:r>
          </a:p>
        </p:txBody>
      </p:sp>
      <p:pic>
        <p:nvPicPr>
          <p:cNvPr id="1026" name="Picture 2" descr="page2image52584992">
            <a:extLst>
              <a:ext uri="{FF2B5EF4-FFF2-40B4-BE49-F238E27FC236}">
                <a16:creationId xmlns:a16="http://schemas.microsoft.com/office/drawing/2014/main" id="{941B8B35-D1D0-2442-9CA4-04B5DE08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81" y="5061561"/>
            <a:ext cx="5018314" cy="8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2B0173-3F3E-C44E-A5DE-9348BF640F58}"/>
              </a:ext>
            </a:extLst>
          </p:cNvPr>
          <p:cNvSpPr txBox="1"/>
          <p:nvPr/>
        </p:nvSpPr>
        <p:spPr>
          <a:xfrm>
            <a:off x="5306567" y="3711383"/>
            <a:ext cx="83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6CFC1-D7FD-3349-B0C0-2277BB0CBB48}"/>
              </a:ext>
            </a:extLst>
          </p:cNvPr>
          <p:cNvSpPr txBox="1"/>
          <p:nvPr/>
        </p:nvSpPr>
        <p:spPr>
          <a:xfrm>
            <a:off x="5366220" y="6280411"/>
            <a:ext cx="83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B77BF-93AA-8246-ACF6-1870E5AFB64B}"/>
              </a:ext>
            </a:extLst>
          </p:cNvPr>
          <p:cNvSpPr txBox="1"/>
          <p:nvPr/>
        </p:nvSpPr>
        <p:spPr>
          <a:xfrm>
            <a:off x="8294695" y="6037385"/>
            <a:ext cx="363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doi:10.1016/j.jallcom.2007.04.140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47B63-FB79-E542-A49B-6437E84081C7}"/>
              </a:ext>
            </a:extLst>
          </p:cNvPr>
          <p:cNvSpPr txBox="1"/>
          <p:nvPr/>
        </p:nvSpPr>
        <p:spPr>
          <a:xfrm>
            <a:off x="8804031" y="3429000"/>
            <a:ext cx="3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doi</a:t>
            </a:r>
            <a:r>
              <a:rPr lang="en" dirty="0"/>
              <a:t>: 10.1039/c001909g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32757" y="6249725"/>
            <a:ext cx="4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715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362132-6830-5240-8B3C-C3CC0F2B0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743931"/>
            <a:ext cx="11517086" cy="899812"/>
          </a:xfrm>
        </p:spPr>
        <p:txBody>
          <a:bodyPr>
            <a:noAutofit/>
          </a:bodyPr>
          <a:lstStyle/>
          <a:p>
            <a:r>
              <a:rPr lang="ru-RU" dirty="0"/>
              <a:t>В нашей лаборатории были синтезированы </a:t>
            </a:r>
            <a:r>
              <a:rPr lang="ru-RU" dirty="0" err="1"/>
              <a:t>циклопентадиенилборгидридные</a:t>
            </a:r>
            <a:r>
              <a:rPr lang="ru-RU" dirty="0"/>
              <a:t> комплексы неодима, тербия, лантана, гадолиния и  лютеция, общая схема синтеза представлена на рисунке 3. Данные катализаторы использовались для полимеризации </a:t>
            </a:r>
            <a:r>
              <a:rPr lang="ru-RU" dirty="0" err="1"/>
              <a:t>капролактона</a:t>
            </a:r>
            <a:r>
              <a:rPr lang="ru-RU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F9B17-7F18-D044-9306-6229EB6D5925}"/>
              </a:ext>
            </a:extLst>
          </p:cNvPr>
          <p:cNvSpPr txBox="1"/>
          <p:nvPr/>
        </p:nvSpPr>
        <p:spPr>
          <a:xfrm>
            <a:off x="8510954" y="1643743"/>
            <a:ext cx="331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doi.org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/10.1016/j.ica.2021.120638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2757" y="6249725"/>
            <a:ext cx="4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574963" y="2514600"/>
            <a:ext cx="13144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493996"/>
              </p:ext>
            </p:extLst>
          </p:nvPr>
        </p:nvGraphicFramePr>
        <p:xfrm>
          <a:off x="574963" y="2341418"/>
          <a:ext cx="4399413" cy="126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S ChemDraw Drawing" r:id="rId3" imgW="3796092" imgH="1089397" progId="ChemDraw.Document.6.0">
                  <p:embed/>
                </p:oleObj>
              </mc:Choice>
              <mc:Fallback>
                <p:oleObj name="CS ChemDraw Drawing" r:id="rId3" imgW="3796092" imgH="108939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63" y="2341418"/>
                        <a:ext cx="4399413" cy="1265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75854" y="4304475"/>
            <a:ext cx="133755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4962"/>
              </p:ext>
            </p:extLst>
          </p:nvPr>
        </p:nvGraphicFramePr>
        <p:xfrm>
          <a:off x="775855" y="4304476"/>
          <a:ext cx="4083808" cy="13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S ChemDraw Drawing" r:id="rId5" imgW="3064572" imgH="1020817" progId="ChemDraw.Document.6.0">
                  <p:embed/>
                </p:oleObj>
              </mc:Choice>
              <mc:Fallback>
                <p:oleObj name="CS ChemDraw Drawing" r:id="rId5" imgW="3064572" imgH="102081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55" y="4304476"/>
                        <a:ext cx="4083808" cy="1368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43904" y="3274291"/>
            <a:ext cx="127847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802826"/>
              </p:ext>
            </p:extLst>
          </p:nvPr>
        </p:nvGraphicFramePr>
        <p:xfrm>
          <a:off x="5443903" y="3274292"/>
          <a:ext cx="6309231" cy="13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CS ChemDraw Drawing" r:id="rId7" imgW="5452468" imgH="1189902" progId="ChemDraw.Document.6.0">
                  <p:embed/>
                </p:oleObj>
              </mc:Choice>
              <mc:Fallback>
                <p:oleObj name="CS ChemDraw Drawing" r:id="rId7" imgW="5452468" imgH="1189902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903" y="3274292"/>
                        <a:ext cx="6309231" cy="1373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2757" y="6249725"/>
            <a:ext cx="4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856510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Часть 1: изопрен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167122" y="379765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Полимеризация в литературе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36" t="28236" r="30864" b="28060"/>
          <a:stretch/>
        </p:blipFill>
        <p:spPr>
          <a:xfrm>
            <a:off x="478022" y="2513867"/>
            <a:ext cx="4121150" cy="3001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1100" y="5515693"/>
            <a:ext cx="305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Получение полиизопрена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07864"/>
              </p:ext>
            </p:extLst>
          </p:nvPr>
        </p:nvGraphicFramePr>
        <p:xfrm>
          <a:off x="6985000" y="1507042"/>
          <a:ext cx="4371975" cy="190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S ChemDraw Drawing" r:id="rId4" imgW="2485339" imgH="1083289" progId="ChemDraw.Document.6.0">
                  <p:embed/>
                </p:oleObj>
              </mc:Choice>
              <mc:Fallback>
                <p:oleObj name="CS ChemDraw Drawing" r:id="rId4" imgW="2485339" imgH="10832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5000" y="1507042"/>
                        <a:ext cx="4371975" cy="1905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31369" y="2919050"/>
            <a:ext cx="4291559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pre-catalysts </a:t>
            </a:r>
            <a:r>
              <a:rPr lang="ru-RU" sz="1400" dirty="0"/>
              <a:t>: </a:t>
            </a:r>
            <a:endParaRPr lang="en-US" sz="1400" dirty="0"/>
          </a:p>
          <a:p>
            <a:r>
              <a:rPr lang="en-US" sz="1400" dirty="0" err="1"/>
              <a:t>Cp</a:t>
            </a:r>
            <a:r>
              <a:rPr lang="en-US" sz="1400" dirty="0"/>
              <a:t>*Ln(BH</a:t>
            </a:r>
            <a:r>
              <a:rPr lang="en-US" sz="1400" baseline="-25000" dirty="0"/>
              <a:t>4</a:t>
            </a:r>
            <a:r>
              <a:rPr lang="en-US" sz="1400" dirty="0"/>
              <a:t>)</a:t>
            </a:r>
            <a:r>
              <a:rPr lang="en-US" sz="1400" baseline="-25000" dirty="0"/>
              <a:t>2</a:t>
            </a:r>
            <a:r>
              <a:rPr lang="en-US" sz="1400" dirty="0"/>
              <a:t>(THF)</a:t>
            </a:r>
            <a:r>
              <a:rPr lang="en-US" sz="1400" baseline="-25000" dirty="0"/>
              <a:t>2</a:t>
            </a:r>
          </a:p>
          <a:p>
            <a:r>
              <a:rPr lang="en-US" sz="1400" dirty="0" err="1"/>
              <a:t>Cp</a:t>
            </a:r>
            <a:r>
              <a:rPr lang="en-US" sz="1400" dirty="0"/>
              <a:t>*Ln(BH</a:t>
            </a:r>
            <a:r>
              <a:rPr lang="en-US" sz="1400" baseline="-25000" dirty="0"/>
              <a:t>4</a:t>
            </a:r>
            <a:r>
              <a:rPr lang="en-US" sz="1400" dirty="0"/>
              <a:t>)</a:t>
            </a:r>
            <a:r>
              <a:rPr lang="en-US" sz="1400" baseline="-25000" dirty="0"/>
              <a:t>2</a:t>
            </a:r>
            <a:r>
              <a:rPr lang="en-US" sz="1400" dirty="0"/>
              <a:t>(THF)</a:t>
            </a:r>
            <a:r>
              <a:rPr lang="en-US" sz="1400" baseline="-25000" dirty="0"/>
              <a:t>2</a:t>
            </a:r>
            <a:r>
              <a:rPr lang="en-US" sz="1400" dirty="0"/>
              <a:t>/L, L being a N-heterocyclic carbine</a:t>
            </a:r>
          </a:p>
          <a:p>
            <a:endParaRPr lang="en-US" sz="1400" dirty="0"/>
          </a:p>
          <a:p>
            <a:r>
              <a:rPr lang="en-US" sz="1400" dirty="0"/>
              <a:t>co-catalysts </a:t>
            </a:r>
            <a:r>
              <a:rPr lang="ru-RU" sz="1400" dirty="0"/>
              <a:t>:</a:t>
            </a:r>
          </a:p>
          <a:p>
            <a:r>
              <a:rPr lang="en-US" sz="1400" dirty="0"/>
              <a:t>Al(</a:t>
            </a:r>
            <a:r>
              <a:rPr lang="en-US" sz="1400" dirty="0" err="1"/>
              <a:t>iBu</a:t>
            </a:r>
            <a:r>
              <a:rPr lang="en-US" sz="1400" dirty="0"/>
              <a:t>)</a:t>
            </a:r>
            <a:r>
              <a:rPr lang="en-US" sz="1400" baseline="-25000" dirty="0"/>
              <a:t>3</a:t>
            </a:r>
            <a:r>
              <a:rPr lang="en-US" sz="1400" dirty="0"/>
              <a:t> combined with a borate activator </a:t>
            </a:r>
          </a:p>
          <a:p>
            <a:r>
              <a:rPr lang="en-US" sz="1400" dirty="0"/>
              <a:t>(TB = [CPh</a:t>
            </a:r>
            <a:r>
              <a:rPr lang="en-US" sz="1400" baseline="-25000" dirty="0"/>
              <a:t>3</a:t>
            </a:r>
            <a:r>
              <a:rPr lang="en-US" sz="1400" dirty="0"/>
              <a:t>][B(C</a:t>
            </a:r>
            <a:r>
              <a:rPr lang="en-US" sz="1400" baseline="-25000" dirty="0"/>
              <a:t>6</a:t>
            </a:r>
            <a:r>
              <a:rPr lang="en-US" sz="1400" dirty="0"/>
              <a:t>F</a:t>
            </a:r>
            <a:r>
              <a:rPr lang="en-US" sz="1400" baseline="-25000" dirty="0"/>
              <a:t>5</a:t>
            </a:r>
            <a:r>
              <a:rPr lang="en-US" sz="1400" dirty="0"/>
              <a:t>)</a:t>
            </a:r>
            <a:r>
              <a:rPr lang="en-US" sz="1400" baseline="-25000" dirty="0"/>
              <a:t>4</a:t>
            </a:r>
            <a:r>
              <a:rPr lang="en-US" sz="1400" dirty="0"/>
              <a:t>] or HNB = [HNMe</a:t>
            </a:r>
            <a:r>
              <a:rPr lang="en-US" sz="1400" baseline="-25000" dirty="0"/>
              <a:t>2</a:t>
            </a:r>
            <a:r>
              <a:rPr lang="en-US" sz="1400" dirty="0"/>
              <a:t>Ph][B(C</a:t>
            </a:r>
            <a:r>
              <a:rPr lang="en-US" sz="1400" baseline="-25000" dirty="0"/>
              <a:t>6</a:t>
            </a:r>
            <a:r>
              <a:rPr lang="en-US" sz="1400" dirty="0"/>
              <a:t>F</a:t>
            </a:r>
            <a:r>
              <a:rPr lang="en-US" sz="1400" baseline="-25000" dirty="0"/>
              <a:t>5</a:t>
            </a:r>
            <a:r>
              <a:rPr lang="en-US" sz="1400" dirty="0"/>
              <a:t>)</a:t>
            </a:r>
            <a:r>
              <a:rPr lang="en-US" sz="1400" baseline="-25000" dirty="0"/>
              <a:t>4</a:t>
            </a:r>
            <a:r>
              <a:rPr lang="en-US" sz="1400" dirty="0"/>
              <a:t>]</a:t>
            </a:r>
          </a:p>
          <a:p>
            <a:r>
              <a:rPr lang="en-US" sz="1400" dirty="0"/>
              <a:t>Mg </a:t>
            </a:r>
            <a:r>
              <a:rPr lang="en-US" sz="1400" dirty="0" err="1"/>
              <a:t>dialkyl</a:t>
            </a:r>
            <a:r>
              <a:rPr lang="en-US" sz="1400" dirty="0"/>
              <a:t> (BEM = </a:t>
            </a:r>
            <a:r>
              <a:rPr lang="en-US" sz="1400" dirty="0" err="1"/>
              <a:t>nBuEtMg</a:t>
            </a:r>
            <a:r>
              <a:rPr lang="en-US" sz="1400" dirty="0"/>
              <a:t>; DBM = nBu</a:t>
            </a:r>
            <a:r>
              <a:rPr lang="en-US" sz="1400" baseline="-25000" dirty="0"/>
              <a:t>2</a:t>
            </a:r>
            <a:r>
              <a:rPr lang="en-US" sz="1400" dirty="0"/>
              <a:t>Mg)</a:t>
            </a:r>
          </a:p>
          <a:p>
            <a:endParaRPr lang="en-US" sz="1600" baseline="-25000" dirty="0"/>
          </a:p>
          <a:p>
            <a:endParaRPr lang="ru-RU" sz="1600" baseline="-25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51" t="45949" r="26563" b="35470"/>
          <a:stretch/>
        </p:blipFill>
        <p:spPr>
          <a:xfrm>
            <a:off x="6807536" y="4762693"/>
            <a:ext cx="5729568" cy="16904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1733" y="6295891"/>
            <a:ext cx="310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doi:10.1039/C2DT31624B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81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2167122" y="379765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Полимеризация в литературе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2757" y="6249725"/>
            <a:ext cx="4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856510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Часть </a:t>
            </a:r>
            <a:r>
              <a:rPr lang="en-US" b="1" dirty="0"/>
              <a:t>2</a:t>
            </a:r>
            <a:r>
              <a:rPr lang="ru-RU" b="1" dirty="0"/>
              <a:t>: изопрен</a:t>
            </a:r>
            <a:r>
              <a:rPr lang="en-US" b="1" dirty="0"/>
              <a:t> </a:t>
            </a:r>
            <a:r>
              <a:rPr lang="ru-RU" b="1" dirty="0"/>
              <a:t>+ стирол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733" y="629589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doi</a:t>
            </a:r>
            <a:r>
              <a:rPr lang="en-US" b="1" dirty="0"/>
              <a:t>: 10.1002/marc.200800734</a:t>
            </a:r>
            <a:r>
              <a:rPr lang="en-US" dirty="0"/>
              <a:t> </a:t>
            </a:r>
            <a:endParaRPr lang="ru-RU" b="1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998306"/>
              </p:ext>
            </p:extLst>
          </p:nvPr>
        </p:nvGraphicFramePr>
        <p:xfrm>
          <a:off x="753797" y="2976821"/>
          <a:ext cx="2243137" cy="191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CS ChemDraw Drawing" r:id="rId3" imgW="1488809" imgH="1269167" progId="ChemDraw.Document.6.0">
                  <p:embed/>
                </p:oleObj>
              </mc:Choice>
              <mc:Fallback>
                <p:oleObj name="CS ChemDraw Drawing" r:id="rId3" imgW="1488809" imgH="12691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797" y="2976821"/>
                        <a:ext cx="2243137" cy="1910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10" descr="новое английское слово art, новый, Taobao новый, новый продукт png | PNG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750" l="697" r="891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41" y="2823731"/>
            <a:ext cx="3705225" cy="2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57334" y="1856509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Часть 3: этилен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26948" y="5176868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Ln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</a:t>
            </a:r>
            <a:r>
              <a:rPr lang="ru-RU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THF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Ln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52288" y="4519511"/>
            <a:ext cx="1965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ru-RU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</a:t>
            </a:r>
            <a:r>
              <a:rPr lang="ru-RU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THF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n-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BuEtMg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152009"/>
              </p:ext>
            </p:extLst>
          </p:nvPr>
        </p:nvGraphicFramePr>
        <p:xfrm>
          <a:off x="6494992" y="2950666"/>
          <a:ext cx="4603752" cy="84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S ChemDraw Drawing" r:id="rId7" imgW="1809016" imgH="331782" progId="ChemDraw.Document.6.0">
                  <p:embed/>
                </p:oleObj>
              </mc:Choice>
              <mc:Fallback>
                <p:oleObj name="CS ChemDraw Drawing" r:id="rId7" imgW="1809016" imgH="3317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94992" y="2950666"/>
                        <a:ext cx="4603752" cy="844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177562" y="6295891"/>
            <a:ext cx="4204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doi:10.1016/j.jorganchem.2005.08.036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605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2167122" y="379765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Полимеризация в литературе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2757" y="6249725"/>
            <a:ext cx="4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7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620164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Часть 4: </a:t>
            </a:r>
            <a:r>
              <a:rPr lang="ru-RU" b="1" dirty="0" err="1"/>
              <a:t>капролактон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37" t="31667" r="50315" b="21950"/>
          <a:stretch/>
        </p:blipFill>
        <p:spPr>
          <a:xfrm>
            <a:off x="228600" y="2041175"/>
            <a:ext cx="3754582" cy="4598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46" t="38901" r="51450" b="30603"/>
          <a:stretch/>
        </p:blipFill>
        <p:spPr>
          <a:xfrm>
            <a:off x="3784512" y="2110449"/>
            <a:ext cx="3098974" cy="30285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64726" y="6342058"/>
            <a:ext cx="3309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doi</a:t>
            </a:r>
            <a:r>
              <a:rPr lang="en-US" b="1" dirty="0"/>
              <a:t>: 10.1002/chem.200400319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50478" y="2205243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[Sm(</a:t>
            </a:r>
            <a:r>
              <a:rPr lang="en-US" dirty="0" err="1"/>
              <a:t>Cp</a:t>
            </a:r>
            <a:r>
              <a:rPr lang="en-US" dirty="0"/>
              <a:t>*)</a:t>
            </a:r>
            <a:r>
              <a:rPr lang="en-US" baseline="-25000" dirty="0"/>
              <a:t>2</a:t>
            </a:r>
            <a:r>
              <a:rPr lang="en-US" dirty="0"/>
              <a:t>(BH</a:t>
            </a:r>
            <a:r>
              <a:rPr lang="en-US" baseline="-25000" dirty="0"/>
              <a:t>4</a:t>
            </a:r>
            <a:r>
              <a:rPr lang="en-US" dirty="0"/>
              <a:t>)(THF)]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425" y="3026667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Nd</a:t>
            </a:r>
            <a:r>
              <a:rPr lang="en-US" dirty="0"/>
              <a:t>(BH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(THF)</a:t>
            </a:r>
            <a:r>
              <a:rPr lang="en-US" baseline="-25000" dirty="0"/>
              <a:t>3</a:t>
            </a:r>
            <a:r>
              <a:rPr lang="en-US" dirty="0"/>
              <a:t> ]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945582" y="2615955"/>
            <a:ext cx="66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09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2167122" y="379765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Полимеризация в лаборатории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2757" y="6249725"/>
            <a:ext cx="4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8</a:t>
            </a:r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47141" y="1638591"/>
            <a:ext cx="6096000" cy="15709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[Cp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Nd(BH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][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(18-crown-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)(THF)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5085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CpNd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(BH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(THF)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5085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[Cp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Nd(BH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)(THF)] 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5085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(BH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(THF)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491" y="3279640"/>
            <a:ext cx="5049982" cy="343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ВИТРУМ | ФЛАКОНЫ СТЕКЛЯННЫЕ C ГЛАДКИМ ГОРЛО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0" y="4558146"/>
            <a:ext cx="2022340" cy="20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7132" y="3364895"/>
            <a:ext cx="214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Перчаточный бокс</a:t>
            </a:r>
          </a:p>
        </p:txBody>
      </p:sp>
      <p:pic>
        <p:nvPicPr>
          <p:cNvPr id="5125" name="Picture 5" descr="Шприц для заправки картридже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36" y="4288202"/>
            <a:ext cx="2192355" cy="21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5424055" y="4696691"/>
            <a:ext cx="872836" cy="51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93173" y="4104076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Капролактон</a:t>
            </a:r>
            <a:r>
              <a:rPr lang="ru-RU" dirty="0"/>
              <a:t> + толуол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4482" y="3827077"/>
            <a:ext cx="22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Раствор катализатора (</a:t>
            </a:r>
            <a:r>
              <a:rPr lang="en-US" sz="1600" dirty="0"/>
              <a:t>Nd1/Nd2/Nd3/Nd4)</a:t>
            </a:r>
            <a:endParaRPr lang="ru-RU" sz="1600" dirty="0"/>
          </a:p>
        </p:txBody>
      </p:sp>
      <p:pic>
        <p:nvPicPr>
          <p:cNvPr id="18" name="Picture 3" descr="ВИТРУМ | ФЛАКОНЫ СТЕКЛЯННЫЕ C ГЛАДКИМ ГОРЛО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4558146"/>
            <a:ext cx="2022340" cy="20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Шприц для заправки картридже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4806">
            <a:off x="6492905" y="2847329"/>
            <a:ext cx="2192355" cy="21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Полимер – примеры, классификация природных и синтетических в хим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306" y="4060955"/>
            <a:ext cx="2684607" cy="179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7921746" y="4696690"/>
            <a:ext cx="872836" cy="51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0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86776"/>
              </p:ext>
            </p:extLst>
          </p:nvPr>
        </p:nvGraphicFramePr>
        <p:xfrm>
          <a:off x="707734" y="78522"/>
          <a:ext cx="10258142" cy="6347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402">
                  <a:extLst>
                    <a:ext uri="{9D8B030D-6E8A-4147-A177-3AD203B41FA5}">
                      <a16:colId xmlns:a16="http://schemas.microsoft.com/office/drawing/2014/main" val="2123472389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1815614569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1750050691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870122973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4197408799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260397490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125486341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2293002693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1308222615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2231471307"/>
                    </a:ext>
                  </a:extLst>
                </a:gridCol>
                <a:gridCol w="935474">
                  <a:extLst>
                    <a:ext uri="{9D8B030D-6E8A-4147-A177-3AD203B41FA5}">
                      <a16:colId xmlns:a16="http://schemas.microsoft.com/office/drawing/2014/main" val="1564105829"/>
                    </a:ext>
                  </a:extLst>
                </a:gridCol>
              </a:tblGrid>
              <a:tr h="52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</a:rPr>
                        <a:t>Номер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 err="1">
                          <a:effectLst/>
                        </a:rPr>
                        <a:t>Nd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</a:rPr>
                        <a:t>ε-CL</a:t>
                      </a:r>
                      <a:r>
                        <a:rPr lang="ru-RU" sz="1400" baseline="-25000" dirty="0">
                          <a:effectLst/>
                        </a:rPr>
                        <a:t>:</a:t>
                      </a:r>
                      <a:r>
                        <a:rPr lang="en-US" sz="1400" baseline="-25000" dirty="0" err="1">
                          <a:effectLst/>
                        </a:rPr>
                        <a:t>Nd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Концентрация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мономера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  ε-</a:t>
                      </a:r>
                      <a:r>
                        <a:rPr lang="en-US" sz="1400" baseline="-25000">
                          <a:effectLst/>
                        </a:rPr>
                        <a:t>CL</a:t>
                      </a:r>
                      <a:r>
                        <a:rPr lang="ru-RU" sz="1400" baseline="-25000">
                          <a:effectLst/>
                        </a:rPr>
                        <a:t>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ммоль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  </a:t>
                      </a:r>
                      <a:r>
                        <a:rPr lang="en-US" sz="1400" baseline="-25000">
                          <a:effectLst/>
                        </a:rPr>
                        <a:t>Nd</a:t>
                      </a:r>
                      <a:r>
                        <a:rPr lang="ru-RU" sz="1400" baseline="-25000">
                          <a:effectLst/>
                        </a:rPr>
                        <a:t>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ммоль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Время,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Конверсия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за 1 мин,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Выход,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г,%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</a:rPr>
                        <a:t>Mn,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</a:rPr>
                        <a:t>kDa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</a:rPr>
                        <a:t>PD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744247417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 err="1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 dirty="0">
                          <a:effectLst/>
                          <a:latin typeface="+mn-lt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250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1М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8.8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0.035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10.5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84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0.35 (35</a:t>
                      </a:r>
                      <a:r>
                        <a:rPr lang="en-US" sz="1400" baseline="-25000" dirty="0">
                          <a:effectLst/>
                          <a:latin typeface="Gill Sans MT" panose="020B0502020104020203" pitchFamily="34" charset="0"/>
                        </a:rPr>
                        <a:t>%)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Gill Sans MT" panose="020B0502020104020203" pitchFamily="34" charset="0"/>
                        </a:rPr>
                        <a:t>35.7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Gill Sans MT" panose="020B0502020104020203" pitchFamily="34" charset="0"/>
                        </a:rPr>
                        <a:t>1.21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1543734678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 err="1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 dirty="0">
                          <a:effectLst/>
                          <a:latin typeface="+mn-lt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250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17.5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0.07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2.3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74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0.62 (31%)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31.1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1.17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1099493928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250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73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0.45 (23%)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28.5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1.18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1128363832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500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1М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73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1.59 (80%)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54.3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1.29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2956091469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500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1М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58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1.21 (61%)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40.0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1.26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2407122570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500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1М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17.5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40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56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1.64 (82%)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69.9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1.23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1135568226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17.5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0.0175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9.8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58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1.75 (88%)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91.4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1.38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229533086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17.5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0.0175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2.5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40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1.95 (98%)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65.2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1.27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2048615600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17.5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0.0175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39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10%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3982187414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17.5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0.0175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1.3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44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1.72 (86%)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63.7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1.47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3935069484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5000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0.0035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21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10%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3765343676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5000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0.0035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10%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10102745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5000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0.0035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10%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1525732207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5000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0.0035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 dirty="0">
                          <a:effectLst/>
                          <a:latin typeface="+mn-lt"/>
                        </a:rPr>
                        <a:t>10%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1167826040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0.00175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10%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407226154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0.00175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 dirty="0">
                          <a:effectLst/>
                          <a:latin typeface="+mn-lt"/>
                        </a:rPr>
                        <a:t>10%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2667541723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0.00175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 dirty="0">
                          <a:effectLst/>
                          <a:latin typeface="+mn-lt"/>
                        </a:rPr>
                        <a:t>10%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3125018266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5000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87.5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0.0175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 dirty="0">
                          <a:effectLst/>
                          <a:latin typeface="+mn-lt"/>
                        </a:rPr>
                        <a:t>10%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3129873520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2М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35.0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58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3.51 (88%)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86.7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1.37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2346073288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2М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35.0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1.7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41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3.77 (94%)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65.8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1.24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3806252486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2М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35.0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0.035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75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39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0.63 (16%)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44.4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1.21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1350223221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2М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35.0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0.0035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13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10%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3741862979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2М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35.0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0.0035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10%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970512616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10000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2М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35.0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0.0035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˂</a:t>
                      </a:r>
                      <a:r>
                        <a:rPr lang="en-US" sz="1400" baseline="-25000" dirty="0">
                          <a:effectLst/>
                          <a:latin typeface="+mn-lt"/>
                        </a:rPr>
                        <a:t>10%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3076287633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500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0.35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3037228436"/>
                  </a:ext>
                </a:extLst>
              </a:tr>
              <a:tr h="12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  <a:latin typeface="+mn-lt"/>
                        </a:rPr>
                        <a:t>Nd</a:t>
                      </a:r>
                      <a:r>
                        <a:rPr lang="ru-RU" sz="1400" baseline="-25000">
                          <a:effectLst/>
                          <a:latin typeface="+mn-lt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500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17.5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0.35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1.5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-25000" dirty="0"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09" marR="24309" marT="0" marB="0"/>
                </a:tc>
                <a:extLst>
                  <a:ext uri="{0D108BD9-81ED-4DB2-BD59-A6C34878D82A}">
                    <a16:rowId xmlns:a16="http://schemas.microsoft.com/office/drawing/2014/main" val="26970085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2757" y="6249725"/>
            <a:ext cx="4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298793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306</TotalTime>
  <Words>835</Words>
  <Application>Microsoft Macintosh PowerPoint</Application>
  <PresentationFormat>Широкоэкранный</PresentationFormat>
  <Paragraphs>363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Times New Roman</vt:lpstr>
      <vt:lpstr>Parcel</vt:lpstr>
      <vt:lpstr>CS ChemDraw Drawing</vt:lpstr>
      <vt:lpstr>Циклопентадиенилборгидридные комплексы РЗЭ в катализе полимеризации непредельных соединений </vt:lpstr>
      <vt:lpstr>Пересечение фундаментальной и прикладной науки</vt:lpstr>
      <vt:lpstr>Синтез прекатализаторов для полимеризации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Циклопентадиенилборгидридные комплексы РЗЭ в катализе полимеризации непредельных соединений </dc:title>
  <dc:creator>Елена</dc:creator>
  <cp:lastModifiedBy>Киселев Артём Витальевич</cp:lastModifiedBy>
  <cp:revision>19</cp:revision>
  <dcterms:created xsi:type="dcterms:W3CDTF">2021-12-10T10:46:40Z</dcterms:created>
  <dcterms:modified xsi:type="dcterms:W3CDTF">2021-12-11T11:37:29Z</dcterms:modified>
</cp:coreProperties>
</file>