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78" r:id="rId5"/>
    <p:sldId id="275" r:id="rId6"/>
    <p:sldId id="279" r:id="rId7"/>
    <p:sldId id="280" r:id="rId8"/>
    <p:sldId id="274" r:id="rId9"/>
    <p:sldId id="281" r:id="rId10"/>
    <p:sldId id="282" r:id="rId11"/>
    <p:sldId id="283" r:id="rId12"/>
    <p:sldId id="284" r:id="rId13"/>
    <p:sldId id="285" r:id="rId14"/>
    <p:sldId id="288" r:id="rId15"/>
    <p:sldId id="289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435A9-009B-40C9-BD7A-BE8F2C50DECA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61CB5-368A-495A-ABB9-AECAEED7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1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57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65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8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5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1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12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1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5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19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1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6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65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74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FA3A4-CF36-5942-9787-67639B5D54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4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85B8-3723-43AF-B16F-9A78FDAADF03}" type="datetime1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4DD8-2604-4C4A-BA1A-D262E2C7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8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A4B-6079-4547-9455-7E9E0F23C997}" type="datetime1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4DD8-2604-4C4A-BA1A-D262E2C7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1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FA3B-E64D-47E2-994B-4A3AC9F27C49}" type="datetime1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34DD8-2604-4C4A-BA1A-D262E2C75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5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39/B926813H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39/B926813H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5800" y="2827339"/>
            <a:ext cx="7736840" cy="14700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Методы синтеза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арилциклопентадиенильных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комплексов РЗЭ</a:t>
            </a:r>
          </a:p>
        </p:txBody>
      </p:sp>
      <p:pic>
        <p:nvPicPr>
          <p:cNvPr id="6" name="Picture 10" descr="https://avatars.mds.yandex.net/get-zen_doc/1885679/pub_5e0e6426dddaf400b1f69393_5e0e69cfec575b00b10ec9e6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1" b="99685" l="627" r="97179">
                        <a14:foregroundMark x1="62382" y1="60568" x2="33542" y2="38801"/>
                        <a14:foregroundMark x1="33542" y1="38801" x2="65204" y2="16404"/>
                        <a14:foregroundMark x1="65204" y1="16404" x2="84326" y2="47319"/>
                        <a14:foregroundMark x1="84326" y1="47319" x2="65831" y2="79495"/>
                        <a14:foregroundMark x1="65831" y1="79495" x2="26959" y2="80757"/>
                        <a14:foregroundMark x1="26959" y1="80757" x2="19436" y2="44795"/>
                        <a14:foregroundMark x1="19436" y1="44795" x2="27900" y2="20505"/>
                        <a14:foregroundMark x1="40439" y1="44795" x2="78056" y2="29653"/>
                        <a14:foregroundMark x1="78056" y1="29653" x2="28213" y2="81703"/>
                        <a14:foregroundMark x1="28213" y1="81703" x2="35737" y2="58360"/>
                        <a14:foregroundMark x1="40752" y1="52050" x2="49530" y2="86120"/>
                        <a14:foregroundMark x1="49530" y1="86120" x2="58621" y2="58360"/>
                        <a14:foregroundMark x1="58621" y1="58360" x2="63950" y2="53943"/>
                        <a14:foregroundMark x1="62696" y1="62776" x2="62696" y2="62776"/>
                        <a14:foregroundMark x1="52665" y1="63407" x2="52665" y2="63407"/>
                        <a14:foregroundMark x1="52351" y1="64669" x2="52351" y2="64669"/>
                        <a14:foregroundMark x1="52351" y1="64984" x2="52351" y2="64984"/>
                        <a14:foregroundMark x1="52351" y1="64984" x2="52351" y2="64984"/>
                        <a14:foregroundMark x1="52351" y1="65300" x2="52351" y2="65300"/>
                        <a14:foregroundMark x1="51097" y1="67508" x2="53605" y2="60252"/>
                        <a14:foregroundMark x1="53605" y1="60252" x2="51724" y2="69085"/>
                        <a14:foregroundMark x1="51724" y1="69085" x2="60188" y2="70662"/>
                        <a14:foregroundMark x1="60188" y1="70662" x2="64577" y2="64038"/>
                        <a14:foregroundMark x1="64577" y1="64038" x2="64577" y2="63091"/>
                        <a14:foregroundMark x1="51097" y1="40694" x2="59561" y2="35647"/>
                        <a14:foregroundMark x1="59561" y1="35647" x2="57053" y2="43218"/>
                        <a14:foregroundMark x1="57053" y1="43218" x2="57680" y2="33438"/>
                        <a14:foregroundMark x1="57680" y1="33438" x2="53292" y2="27129"/>
                        <a14:foregroundMark x1="53292" y1="27129" x2="36050" y2="26814"/>
                        <a14:foregroundMark x1="36050" y1="26814" x2="44514" y2="27129"/>
                        <a14:foregroundMark x1="44514" y1="27129" x2="54545" y2="26814"/>
                        <a14:foregroundMark x1="54545" y1="26814" x2="62069" y2="28391"/>
                        <a14:foregroundMark x1="62069" y1="28391" x2="57994" y2="34700"/>
                        <a14:foregroundMark x1="57994" y1="34700" x2="51411" y2="40063"/>
                        <a14:foregroundMark x1="51411" y1="40063" x2="51097" y2="31861"/>
                        <a14:foregroundMark x1="51097" y1="31861" x2="49530" y2="52050"/>
                        <a14:foregroundMark x1="49530" y1="52050" x2="62382" y2="36909"/>
                        <a14:foregroundMark x1="31661" y1="18612" x2="20690" y2="21136"/>
                        <a14:foregroundMark x1="20690" y1="21136" x2="11599" y2="34700"/>
                        <a14:foregroundMark x1="11599" y1="34700" x2="9404" y2="61199"/>
                        <a14:foregroundMark x1="9404" y1="61199" x2="18182" y2="76025"/>
                        <a14:foregroundMark x1="18182" y1="76025" x2="19749" y2="77603"/>
                        <a14:foregroundMark x1="15674" y1="64984" x2="20690" y2="71924"/>
                        <a14:foregroundMark x1="20690" y1="71924" x2="13480" y2="64038"/>
                        <a14:foregroundMark x1="13480" y1="64038" x2="42633" y2="85489"/>
                        <a14:foregroundMark x1="42633" y1="85489" x2="52038" y2="87382"/>
                        <a14:foregroundMark x1="51097" y1="89590" x2="42947" y2="90221"/>
                        <a14:foregroundMark x1="42947" y1="90221" x2="18809" y2="82334"/>
                        <a14:foregroundMark x1="18809" y1="82334" x2="11599" y2="77918"/>
                        <a14:foregroundMark x1="11599" y1="77918" x2="9243" y2="73541"/>
                        <a14:foregroundMark x1="9953" y1="29022" x2="10031" y2="28391"/>
                        <a14:foregroundMark x1="9875" y1="29653" x2="9953" y2="29022"/>
                        <a14:foregroundMark x1="9514" y1="32556" x2="9875" y2="29653"/>
                        <a14:foregroundMark x1="6701" y1="55205" x2="9416" y2="33346"/>
                        <a14:foregroundMark x1="6505" y1="56782" x2="6701" y2="55205"/>
                        <a14:foregroundMark x1="6466" y1="57098" x2="6505" y2="56782"/>
                        <a14:foregroundMark x1="6348" y1="58044" x2="6466" y2="57098"/>
                        <a14:foregroundMark x1="5996" y1="60883" x2="6348" y2="58044"/>
                        <a14:foregroundMark x1="5643" y1="63722" x2="5996" y2="60883"/>
                        <a14:foregroundMark x1="10031" y1="28391" x2="13793" y2="21451"/>
                        <a14:foregroundMark x1="18808" y1="16404" x2="19749" y2="15457"/>
                        <a14:foregroundMark x1="18495" y1="16719" x2="18808" y2="16404"/>
                        <a14:foregroundMark x1="18181" y1="17035" x2="18495" y2="16719"/>
                        <a14:foregroundMark x1="18031" y1="17186" x2="18181" y2="17035"/>
                        <a14:foregroundMark x1="13793" y1="21451" x2="16326" y2="18902"/>
                        <a14:foregroundMark x1="19749" y1="15457" x2="43260" y2="6940"/>
                        <a14:foregroundMark x1="43260" y1="6940" x2="52038" y2="6309"/>
                        <a14:foregroundMark x1="52038" y1="6309" x2="57053" y2="7571"/>
                        <a14:foregroundMark x1="60815" y1="7571" x2="79951" y2="15518"/>
                        <a14:foregroundMark x1="81842" y1="17008" x2="83958" y2="19052"/>
                        <a14:foregroundMark x1="91223" y1="30284" x2="92163" y2="57413"/>
                        <a14:foregroundMark x1="92163" y1="57413" x2="86207" y2="72240"/>
                        <a14:foregroundMark x1="86207" y1="72240" x2="76489" y2="83596"/>
                        <a14:foregroundMark x1="76489" y1="83596" x2="59875" y2="91167"/>
                        <a14:foregroundMark x1="56740" y1="92429" x2="40289" y2="93490"/>
                        <a14:foregroundMark x1="28985" y1="93111" x2="27075" y2="92593"/>
                        <a14:foregroundMark x1="22625" y1="90276" x2="19122" y2="86751"/>
                        <a14:foregroundMark x1="23277" y1="90932" x2="23032" y2="90686"/>
                        <a14:foregroundMark x1="45768" y1="11041" x2="65831" y2="12303"/>
                        <a14:foregroundMark x1="65831" y1="12303" x2="86207" y2="41325"/>
                        <a14:foregroundMark x1="87147" y1="29653" x2="87147" y2="29653"/>
                        <a14:foregroundMark x1="94044" y1="55205" x2="94044" y2="55205"/>
                        <a14:foregroundMark x1="95925" y1="50158" x2="95925" y2="50158"/>
                        <a14:foregroundMark x1="80564" y1="27445" x2="80564" y2="27445"/>
                        <a14:foregroundMark x1="80251" y1="19874" x2="80251" y2="19874"/>
                        <a14:foregroundMark x1="88715" y1="32492" x2="88715" y2="32492"/>
                        <a14:foregroundMark x1="68966" y1="8517" x2="69094" y2="8388"/>
                        <a14:foregroundMark x1="63323" y1="7256" x2="63323" y2="7256"/>
                        <a14:foregroundMark x1="56740" y1="5047" x2="56740" y2="5047"/>
                        <a14:foregroundMark x1="50470" y1="4416" x2="50470" y2="4732"/>
                        <a14:foregroundMark x1="6270" y1="33123" x2="6897" y2="33438"/>
                        <a14:foregroundMark x1="3762" y1="42587" x2="3762" y2="42587"/>
                        <a14:foregroundMark x1="76176" y1="87697" x2="76176" y2="87697"/>
                        <a14:foregroundMark x1="69592" y1="90221" x2="69592" y2="90221"/>
                        <a14:foregroundMark x1="51411" y1="95899" x2="51411" y2="95899"/>
                        <a14:foregroundMark x1="83386" y1="82334" x2="85266" y2="79180"/>
                        <a14:foregroundMark x1="36677" y1="1893" x2="36677" y2="1893"/>
                        <a14:foregroundMark x1="34483" y1="3155" x2="34483" y2="3155"/>
                        <a14:foregroundMark x1="25705" y1="6940" x2="25705" y2="6940"/>
                        <a14:foregroundMark x1="10972" y1="19874" x2="10972" y2="19874"/>
                        <a14:foregroundMark x1="9091" y1="22713" x2="9091" y2="22713"/>
                        <a14:foregroundMark x1="7069" y1="27334" x2="7210" y2="27760"/>
                        <a14:foregroundMark x1="1366" y1="42587" x2="940" y2="43849"/>
                        <a14:foregroundMark x1="5178" y1="31308" x2="1366" y2="42587"/>
                        <a14:foregroundMark x1="5676" y1="29834" x2="5549" y2="30210"/>
                        <a14:foregroundMark x1="96552" y1="47950" x2="96552" y2="47950"/>
                        <a14:foregroundMark x1="38245" y1="1577" x2="46395" y2="1262"/>
                        <a14:foregroundMark x1="46395" y1="1262" x2="59875" y2="1893"/>
                        <a14:foregroundMark x1="45768" y1="946" x2="53605" y2="1262"/>
                        <a14:foregroundMark x1="53605" y1="1262" x2="58621" y2="946"/>
                        <a14:foregroundMark x1="56127" y1="94540" x2="48276" y2="95584"/>
                        <a14:foregroundMark x1="48276" y1="95584" x2="43457" y2="95099"/>
                        <a14:foregroundMark x1="13439" y1="17981" x2="10658" y2="21451"/>
                        <a14:foregroundMark x1="13687" y1="17671" x2="13439" y2="17981"/>
                        <a14:foregroundMark x1="11892" y1="17035" x2="11942" y2="16857"/>
                        <a14:foregroundMark x1="11628" y1="17981" x2="11892" y2="17035"/>
                        <a14:foregroundMark x1="10658" y1="21451" x2="11628" y2="17981"/>
                        <a14:foregroundMark x1="3736" y1="46372" x2="3448" y2="54574"/>
                        <a14:foregroundMark x1="3791" y1="44795" x2="3747" y2="46057"/>
                        <a14:foregroundMark x1="3868" y1="42587" x2="3802" y2="44479"/>
                        <a14:foregroundMark x1="4282" y1="30777" x2="3868" y2="42587"/>
                        <a14:foregroundMark x1="6284" y1="42587" x2="6583" y2="41325"/>
                        <a14:foregroundMark x1="5836" y1="44479" x2="6284" y2="42587"/>
                        <a14:foregroundMark x1="5463" y1="46057" x2="5762" y2="44795"/>
                        <a14:foregroundMark x1="3448" y1="54574" x2="5389" y2="46372"/>
                        <a14:foregroundMark x1="6066" y1="66562" x2="6052" y2="67243"/>
                        <a14:foregroundMark x1="6092" y1="65300" x2="6066" y2="66562"/>
                        <a14:foregroundMark x1="6183" y1="60883" x2="6092" y2="65300"/>
                        <a14:foregroundMark x1="6241" y1="58044" x2="6183" y2="60883"/>
                        <a14:foregroundMark x1="6260" y1="57098" x2="6241" y2="58044"/>
                        <a14:foregroundMark x1="6267" y1="56782" x2="6260" y2="57098"/>
                        <a14:foregroundMark x1="6299" y1="55205" x2="6267" y2="56782"/>
                        <a14:foregroundMark x1="6480" y1="46372" x2="6299" y2="55205"/>
                        <a14:foregroundMark x1="6512" y1="44795" x2="6486" y2="46057"/>
                        <a14:foregroundMark x1="6557" y1="42587" x2="6518" y2="44479"/>
                        <a14:foregroundMark x1="6583" y1="41325" x2="6557" y2="42587"/>
                        <a14:foregroundMark x1="5956" y1="60883" x2="5956" y2="58675"/>
                        <a14:foregroundMark x1="5956" y1="65300" x2="5956" y2="60883"/>
                        <a14:foregroundMark x1="5956" y1="66562" x2="5956" y2="65300"/>
                        <a14:foregroundMark x1="5956" y1="67276" x2="5956" y2="66562"/>
                        <a14:foregroundMark x1="6218" y1="66562" x2="6238" y2="67180"/>
                        <a14:foregroundMark x1="6176" y1="65300" x2="6218" y2="66562"/>
                        <a14:foregroundMark x1="6029" y1="60883" x2="6176" y2="65300"/>
                        <a14:foregroundMark x1="5956" y1="58675" x2="6029" y2="60883"/>
                        <a14:foregroundMark x1="41339" y1="99369" x2="43887" y2="99685"/>
                        <a14:foregroundMark x1="40436" y1="99257" x2="41339" y2="99369"/>
                        <a14:foregroundMark x1="46839" y1="99369" x2="58516" y2="98119"/>
                        <a14:foregroundMark x1="43887" y1="99685" x2="46839" y2="99369"/>
                        <a14:foregroundMark x1="86799" y1="80814" x2="84639" y2="81703"/>
                        <a14:foregroundMark x1="84639" y1="81703" x2="86922" y2="80450"/>
                        <a14:foregroundMark x1="96319" y1="66333" x2="94671" y2="60252"/>
                        <a14:foregroundMark x1="96809" y1="68139" x2="96708" y2="67766"/>
                        <a14:foregroundMark x1="96894" y1="68454" x2="96809" y2="68139"/>
                        <a14:foregroundMark x1="96992" y1="68816" x2="96894" y2="68454"/>
                        <a14:foregroundMark x1="94671" y1="52366" x2="94671" y2="29296"/>
                        <a14:foregroundMark x1="94671" y1="60252" x2="94671" y2="52366"/>
                        <a14:foregroundMark x1="64229" y1="4422" x2="63950" y2="4416"/>
                        <a14:foregroundMark x1="63950" y1="4416" x2="64255" y2="4384"/>
                        <a14:foregroundMark x1="973" y1="67823" x2="1007" y2="68956"/>
                        <a14:foregroundMark x1="936" y1="66562" x2="973" y2="67823"/>
                        <a14:foregroundMark x1="898" y1="65300" x2="936" y2="66562"/>
                        <a14:foregroundMark x1="766" y1="60883" x2="898" y2="65300"/>
                        <a14:foregroundMark x1="681" y1="58044" x2="766" y2="60883"/>
                        <a14:foregroundMark x1="653" y1="57098" x2="681" y2="58044"/>
                        <a14:foregroundMark x1="643" y1="56782" x2="653" y2="57098"/>
                        <a14:foregroundMark x1="596" y1="55205" x2="643" y2="56782"/>
                        <a14:foregroundMark x1="332" y1="46372" x2="596" y2="55205"/>
                        <a14:foregroundMark x1="313" y1="45741" x2="322" y2="46057"/>
                        <a14:foregroundMark x1="4048" y1="67823" x2="4075" y2="66877"/>
                        <a14:foregroundMark x1="4045" y1="67925" x2="4048" y2="67823"/>
                        <a14:foregroundMark x1="3970" y1="67823" x2="3955" y2="67955"/>
                        <a14:foregroundMark x1="4075" y1="66877" x2="3970" y2="67823"/>
                        <a14:foregroundMark x1="4842" y1="66562" x2="5016" y2="65300"/>
                        <a14:foregroundMark x1="4685" y1="67707" x2="4842" y2="66562"/>
                        <a14:foregroundMark x1="5246" y1="66562" x2="5410" y2="67461"/>
                        <a14:foregroundMark x1="5016" y1="65300" x2="5246" y2="66562"/>
                        <a14:foregroundMark x1="40187" y1="99600" x2="59382" y2="99416"/>
                        <a14:backgroundMark x1="2194" y1="6625" x2="2194" y2="7256"/>
                        <a14:backgroundMark x1="5956" y1="12934" x2="5956" y2="12934"/>
                        <a14:backgroundMark x1="8464" y1="7571" x2="3448" y2="13249"/>
                        <a14:backgroundMark x1="3448" y1="13249" x2="9404" y2="6940"/>
                        <a14:backgroundMark x1="9404" y1="6940" x2="1567" y2="20820"/>
                        <a14:backgroundMark x1="1567" y1="20820" x2="0" y2="28707"/>
                        <a14:backgroundMark x1="19749" y1="6940" x2="14734" y2="9148"/>
                        <a14:backgroundMark x1="8150" y1="2839" x2="6897" y2="5994"/>
                        <a14:backgroundMark x1="15987" y1="5994" x2="23511" y2="3470"/>
                        <a14:backgroundMark x1="23511" y1="3470" x2="7837" y2="1262"/>
                        <a14:backgroundMark x1="7837" y1="1262" x2="15047" y2="2839"/>
                        <a14:backgroundMark x1="15047" y1="2839" x2="14107" y2="10095"/>
                        <a14:backgroundMark x1="14107" y1="10095" x2="10972" y2="16404"/>
                        <a14:backgroundMark x1="11912" y1="16404" x2="11912" y2="16404"/>
                        <a14:backgroundMark x1="11912" y1="17035" x2="11912" y2="17035"/>
                        <a14:backgroundMark x1="4389" y1="29022" x2="4389" y2="29022"/>
                        <a14:backgroundMark x1="4075" y1="29653" x2="4075" y2="29653"/>
                        <a14:backgroundMark x1="4075" y1="29338" x2="3448" y2="30284"/>
                        <a14:backgroundMark x1="11285" y1="17981" x2="11285" y2="17981"/>
                        <a14:backgroundMark x1="12226" y1="16719" x2="12226" y2="16719"/>
                        <a14:backgroundMark x1="38558" y1="946" x2="38558" y2="946"/>
                        <a14:backgroundMark x1="36364" y1="1577" x2="36364" y2="1577"/>
                        <a14:backgroundMark x1="313" y1="42587" x2="313" y2="42587"/>
                        <a14:backgroundMark x1="0" y1="44479" x2="0" y2="44795"/>
                        <a14:backgroundMark x1="0" y1="46057" x2="0" y2="46372"/>
                        <a14:backgroundMark x1="0" y1="58044" x2="0" y2="58044"/>
                        <a14:backgroundMark x1="313" y1="57098" x2="313" y2="57098"/>
                        <a14:backgroundMark x1="0" y1="55205" x2="0" y2="55205"/>
                        <a14:backgroundMark x1="0" y1="56782" x2="0" y2="56782"/>
                        <a14:backgroundMark x1="627" y1="69085" x2="6897" y2="87066"/>
                        <a14:backgroundMark x1="1567" y1="73502" x2="313" y2="58675"/>
                        <a14:backgroundMark x1="1254" y1="65300" x2="1254" y2="65300"/>
                        <a14:backgroundMark x1="313" y1="66562" x2="313" y2="66562"/>
                        <a14:backgroundMark x1="940" y1="60883" x2="940" y2="60883"/>
                        <a14:backgroundMark x1="627" y1="67823" x2="627" y2="67823"/>
                        <a14:backgroundMark x1="940" y1="88013" x2="2194" y2="95268"/>
                        <a14:backgroundMark x1="2194" y1="95268" x2="32602" y2="99685"/>
                        <a14:backgroundMark x1="32602" y1="99685" x2="25392" y2="96530"/>
                        <a14:backgroundMark x1="25392" y1="96530" x2="11285" y2="85174"/>
                        <a14:backgroundMark x1="7524" y1="85489" x2="10972" y2="91483"/>
                        <a14:backgroundMark x1="29467" y1="97476" x2="40125" y2="99685"/>
                        <a14:backgroundMark x1="97806" y1="69085" x2="92790" y2="83912"/>
                        <a14:backgroundMark x1="92790" y1="83912" x2="88401" y2="90221"/>
                        <a14:backgroundMark x1="88401" y1="90221" x2="69279" y2="98107"/>
                        <a14:backgroundMark x1="90282" y1="91798" x2="89655" y2="92114"/>
                        <a14:backgroundMark x1="93103" y1="92744" x2="88715" y2="99054"/>
                        <a14:backgroundMark x1="88715" y1="99054" x2="92790" y2="97476"/>
                        <a14:backgroundMark x1="96238" y1="93060" x2="95925" y2="92114"/>
                        <a14:backgroundMark x1="94671" y1="94322" x2="95611" y2="93691"/>
                        <a14:backgroundMark x1="95611" y1="93375" x2="93730" y2="93375"/>
                        <a14:backgroundMark x1="96552" y1="93691" x2="96552" y2="93691"/>
                        <a14:backgroundMark x1="96552" y1="94006" x2="95925" y2="93691"/>
                        <a14:backgroundMark x1="91850" y1="97792" x2="84953" y2="98423"/>
                        <a14:backgroundMark x1="86207" y1="97476" x2="59561" y2="99685"/>
                        <a14:backgroundMark x1="59248" y1="99685" x2="59248" y2="99685"/>
                        <a14:backgroundMark x1="58621" y1="99685" x2="58621" y2="99685"/>
                        <a14:backgroundMark x1="40439" y1="99685" x2="40439" y2="99685"/>
                        <a14:backgroundMark x1="40752" y1="99685" x2="40752" y2="99685"/>
                        <a14:backgroundMark x1="41379" y1="99685" x2="41379" y2="99685"/>
                        <a14:backgroundMark x1="42006" y1="99685" x2="42006" y2="99685"/>
                        <a14:backgroundMark x1="41693" y1="99685" x2="41693" y2="99685"/>
                        <a14:backgroundMark x1="41066" y1="99685" x2="41066" y2="99685"/>
                        <a14:backgroundMark x1="40752" y1="99685" x2="40752" y2="99685"/>
                        <a14:backgroundMark x1="40125" y1="99369" x2="40125" y2="99369"/>
                        <a14:backgroundMark x1="57680" y1="99685" x2="57680" y2="99685"/>
                        <a14:backgroundMark x1="58307" y1="99685" x2="58307" y2="99685"/>
                        <a14:backgroundMark x1="58307" y1="99685" x2="58307" y2="99685"/>
                        <a14:backgroundMark x1="97492" y1="68454" x2="97492" y2="68454"/>
                        <a14:backgroundMark x1="99687" y1="52366" x2="99687" y2="52366"/>
                        <a14:backgroundMark x1="96865" y1="69401" x2="96865" y2="69401"/>
                        <a14:backgroundMark x1="97179" y1="68770" x2="97179" y2="68770"/>
                        <a14:backgroundMark x1="97806" y1="67508" x2="97179" y2="68139"/>
                        <a14:backgroundMark x1="96865" y1="68770" x2="96865" y2="68770"/>
                        <a14:backgroundMark x1="97179" y1="68139" x2="97179" y2="68139"/>
                        <a14:backgroundMark x1="97179" y1="67823" x2="97179" y2="67823"/>
                        <a14:backgroundMark x1="96865" y1="68139" x2="96865" y2="68139"/>
                        <a14:backgroundMark x1="96865" y1="67508" x2="96865" y2="67508"/>
                        <a14:backgroundMark x1="68025" y1="1262" x2="85266" y2="7571"/>
                        <a14:backgroundMark x1="85266" y1="7571" x2="86834" y2="16088"/>
                        <a14:backgroundMark x1="86834" y1="16088" x2="94044" y2="20505"/>
                        <a14:backgroundMark x1="94044" y1="20505" x2="97492" y2="28076"/>
                        <a14:backgroundMark x1="97492" y1="28076" x2="93417" y2="18612"/>
                        <a14:backgroundMark x1="93417" y1="18612" x2="73354" y2="4101"/>
                        <a14:backgroundMark x1="73354" y1="4101" x2="66144" y2="1577"/>
                        <a14:backgroundMark x1="66144" y1="1577" x2="92476" y2="4101"/>
                        <a14:backgroundMark x1="92476" y1="4101" x2="94044" y2="4732"/>
                        <a14:backgroundMark x1="94044" y1="13880" x2="95298" y2="5994"/>
                        <a14:backgroundMark x1="95298" y1="5994" x2="94044" y2="14511"/>
                        <a14:backgroundMark x1="94044" y1="14511" x2="98433" y2="6625"/>
                        <a14:backgroundMark x1="98433" y1="6625" x2="93417" y2="12618"/>
                        <a14:backgroundMark x1="93417" y1="12618" x2="94357" y2="14826"/>
                        <a14:backgroundMark x1="95611" y1="22082" x2="94044" y2="19558"/>
                        <a14:backgroundMark x1="95611" y1="29022" x2="95611" y2="29022"/>
                        <a14:backgroundMark x1="58934" y1="315" x2="58934" y2="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2"/>
            <a:ext cx="13271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1920" y="6221578"/>
            <a:ext cx="145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Москва 202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82727D-CD47-4227-A240-F17D54FB4CC1}"/>
              </a:ext>
            </a:extLst>
          </p:cNvPr>
          <p:cNvSpPr/>
          <p:nvPr/>
        </p:nvSpPr>
        <p:spPr>
          <a:xfrm>
            <a:off x="107504" y="116634"/>
            <a:ext cx="8928992" cy="660484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2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 err="1">
                <a:solidFill>
                  <a:schemeClr val="bg1"/>
                </a:solidFill>
              </a:rPr>
              <a:t>Тетраметилалюминаты</a:t>
            </a:r>
            <a:r>
              <a:rPr lang="ru-RU" altLang="ru-RU" sz="2200" b="1" dirty="0">
                <a:solidFill>
                  <a:schemeClr val="bg1"/>
                </a:solidFill>
              </a:rPr>
              <a:t> лантанидов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10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1DC148-BD27-496C-A082-02CC3A1BF0F9}"/>
              </a:ext>
            </a:extLst>
          </p:cNvPr>
          <p:cNvSpPr txBox="1"/>
          <p:nvPr/>
        </p:nvSpPr>
        <p:spPr>
          <a:xfrm>
            <a:off x="77024" y="668117"/>
            <a:ext cx="1018457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Уже содержат </a:t>
            </a:r>
            <a:r>
              <a:rPr lang="ru-RU" sz="1750" dirty="0" err="1">
                <a:latin typeface="Arial" panose="020B0604020202020204" pitchFamily="34" charset="0"/>
                <a:cs typeface="Arial" panose="020B0604020202020204" pitchFamily="34" charset="0"/>
              </a:rPr>
              <a:t>лиганды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, которые могут </a:t>
            </a:r>
            <a:r>
              <a:rPr lang="ru-RU" sz="1750" dirty="0" err="1">
                <a:latin typeface="Arial" panose="020B0604020202020204" pitchFamily="34" charset="0"/>
                <a:cs typeface="Arial" panose="020B0604020202020204" pitchFamily="34" charset="0"/>
              </a:rPr>
              <a:t>депротонировать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 циклопентадиен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50" dirty="0" err="1"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-комплексы сравнительно редки, но часто образуются </a:t>
            </a:r>
            <a:r>
              <a:rPr lang="ru-RU" sz="1750" dirty="0" err="1">
                <a:latin typeface="Arial" panose="020B0604020202020204" pitchFamily="34" charset="0"/>
                <a:cs typeface="Arial" panose="020B0604020202020204" pitchFamily="34" charset="0"/>
              </a:rPr>
              <a:t>полиядерные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 комплексы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Донорные группы могут убить или хитро </a:t>
            </a:r>
            <a:r>
              <a:rPr lang="ru-RU" sz="1750" dirty="0" err="1">
                <a:latin typeface="Arial" panose="020B0604020202020204" pitchFamily="34" charset="0"/>
                <a:cs typeface="Arial" panose="020B0604020202020204" pitchFamily="34" charset="0"/>
              </a:rPr>
              <a:t>проактивировать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 алюминат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0E489F-54B6-4209-9225-18FC3FFA769E}"/>
              </a:ext>
            </a:extLst>
          </p:cNvPr>
          <p:cNvSpPr/>
          <p:nvPr/>
        </p:nvSpPr>
        <p:spPr>
          <a:xfrm>
            <a:off x="107504" y="2154400"/>
            <a:ext cx="8928992" cy="456707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70CAEC-595C-4046-86DA-A04C950E9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9" y="2657810"/>
            <a:ext cx="7621924" cy="31580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789BAF-C752-4F2F-95D0-7F2A28869A07}"/>
              </a:ext>
            </a:extLst>
          </p:cNvPr>
          <p:cNvSpPr txBox="1"/>
          <p:nvPr/>
        </p:nvSpPr>
        <p:spPr>
          <a:xfrm>
            <a:off x="3672016" y="6155412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10.1021/om100283b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7D9036-40AC-4F8F-BA93-D8EA8ADC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80" y="1155945"/>
            <a:ext cx="4135120" cy="503027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F97CA5-9030-4E85-AFFE-70259BDFB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15" y="1959586"/>
            <a:ext cx="4776111" cy="3422991"/>
          </a:xfrm>
          <a:prstGeom prst="rect">
            <a:avLst/>
          </a:prstGeom>
        </p:spPr>
      </p:pic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 err="1">
                <a:solidFill>
                  <a:schemeClr val="bg1"/>
                </a:solidFill>
              </a:rPr>
              <a:t>Тетраметилалюминаты</a:t>
            </a:r>
            <a:r>
              <a:rPr lang="ru-RU" altLang="ru-RU" sz="2200" b="1" dirty="0">
                <a:solidFill>
                  <a:schemeClr val="bg1"/>
                </a:solidFill>
              </a:rPr>
              <a:t> лантанидов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11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89BAF-C752-4F2F-95D0-7F2A28869A07}"/>
              </a:ext>
            </a:extLst>
          </p:cNvPr>
          <p:cNvSpPr txBox="1"/>
          <p:nvPr/>
        </p:nvSpPr>
        <p:spPr>
          <a:xfrm>
            <a:off x="107504" y="635635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10.1002/chem.201302388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F1BC18A-51DA-486D-B771-F51779C9C241}"/>
              </a:ext>
            </a:extLst>
          </p:cNvPr>
          <p:cNvSpPr/>
          <p:nvPr/>
        </p:nvSpPr>
        <p:spPr>
          <a:xfrm>
            <a:off x="107504" y="620689"/>
            <a:ext cx="4793872" cy="610078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2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AB3447-3FD1-4C9C-8FE3-906CF4C13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3" y="4730472"/>
            <a:ext cx="5635354" cy="19910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C87E45-9015-4ABE-B3EB-7A7B9518C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43" y="2298839"/>
            <a:ext cx="6481560" cy="2360011"/>
          </a:xfrm>
          <a:prstGeom prst="rect">
            <a:avLst/>
          </a:prstGeom>
        </p:spPr>
      </p:pic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Алкильные комплексы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12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1DC148-BD27-496C-A082-02CC3A1BF0F9}"/>
              </a:ext>
            </a:extLst>
          </p:cNvPr>
          <p:cNvSpPr txBox="1"/>
          <p:nvPr/>
        </p:nvSpPr>
        <p:spPr>
          <a:xfrm>
            <a:off x="77024" y="668117"/>
            <a:ext cx="1018457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Уже содержат </a:t>
            </a:r>
            <a:r>
              <a:rPr lang="ru-RU" sz="1750" dirty="0" err="1">
                <a:latin typeface="Arial" panose="020B0604020202020204" pitchFamily="34" charset="0"/>
                <a:cs typeface="Arial" panose="020B0604020202020204" pitchFamily="34" charset="0"/>
              </a:rPr>
              <a:t>лиганды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, которые могут </a:t>
            </a:r>
            <a:r>
              <a:rPr lang="ru-RU" sz="1750" dirty="0" err="1">
                <a:latin typeface="Arial" panose="020B0604020202020204" pitchFamily="34" charset="0"/>
                <a:cs typeface="Arial" panose="020B0604020202020204" pitchFamily="34" charset="0"/>
              </a:rPr>
              <a:t>депротонировать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 циклопентадиен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Могут не </a:t>
            </a:r>
            <a:r>
              <a:rPr lang="ru-RU" sz="1750" dirty="0" err="1">
                <a:latin typeface="Arial" panose="020B0604020202020204" pitchFamily="34" charset="0"/>
                <a:cs typeface="Arial" panose="020B0604020202020204" pitchFamily="34" charset="0"/>
              </a:rPr>
              <a:t>депротонировать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 некоторые не кислые </a:t>
            </a:r>
            <a:r>
              <a:rPr lang="ru-RU" sz="1750" dirty="0" err="1">
                <a:latin typeface="Arial" panose="020B0604020202020204" pitchFamily="34" charset="0"/>
                <a:cs typeface="Arial" panose="020B0604020202020204" pitchFamily="34" charset="0"/>
              </a:rPr>
              <a:t>циклопентадиены</a:t>
            </a:r>
            <a:endParaRPr lang="ru-RU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Толерантны к донорным группам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0E489F-54B6-4209-9225-18FC3FFA769E}"/>
              </a:ext>
            </a:extLst>
          </p:cNvPr>
          <p:cNvSpPr/>
          <p:nvPr/>
        </p:nvSpPr>
        <p:spPr>
          <a:xfrm>
            <a:off x="107504" y="2154400"/>
            <a:ext cx="8928992" cy="456707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89BAF-C752-4F2F-95D0-7F2A28869A07}"/>
              </a:ext>
            </a:extLst>
          </p:cNvPr>
          <p:cNvSpPr txBox="1"/>
          <p:nvPr/>
        </p:nvSpPr>
        <p:spPr>
          <a:xfrm>
            <a:off x="6606128" y="5572084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10.1002/chem.201102682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C5DA1-080D-444F-83E8-0AB20A1BB058}"/>
              </a:ext>
            </a:extLst>
          </p:cNvPr>
          <p:cNvSpPr txBox="1"/>
          <p:nvPr/>
        </p:nvSpPr>
        <p:spPr>
          <a:xfrm>
            <a:off x="6826696" y="2846012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10.1021/ja9056213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517A20E-B12A-442F-8825-AC61EF065E69}"/>
              </a:ext>
            </a:extLst>
          </p:cNvPr>
          <p:cNvSpPr/>
          <p:nvPr/>
        </p:nvSpPr>
        <p:spPr>
          <a:xfrm>
            <a:off x="107504" y="4706278"/>
            <a:ext cx="8928992" cy="202803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3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EC42D1-ED26-49B1-A876-45FCF9CFA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96" y="748343"/>
            <a:ext cx="2561472" cy="5608007"/>
          </a:xfrm>
          <a:prstGeom prst="rect">
            <a:avLst/>
          </a:prstGeom>
        </p:spPr>
      </p:pic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Алкильные комплексы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13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0E489F-54B6-4209-9225-18FC3FFA769E}"/>
              </a:ext>
            </a:extLst>
          </p:cNvPr>
          <p:cNvSpPr/>
          <p:nvPr/>
        </p:nvSpPr>
        <p:spPr>
          <a:xfrm>
            <a:off x="4074160" y="620690"/>
            <a:ext cx="4962336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C5DA1-080D-444F-83E8-0AB20A1BB058}"/>
              </a:ext>
            </a:extLst>
          </p:cNvPr>
          <p:cNvSpPr txBox="1"/>
          <p:nvPr/>
        </p:nvSpPr>
        <p:spPr>
          <a:xfrm>
            <a:off x="652368" y="6446916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10.1021/acs.organomet.8b00254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ECD59A-17F9-4E0C-8A26-71A0A1B67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967" y="2790309"/>
            <a:ext cx="4458322" cy="16956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A389A6-F802-4D88-9445-F2EE07C259A4}"/>
              </a:ext>
            </a:extLst>
          </p:cNvPr>
          <p:cNvSpPr txBox="1"/>
          <p:nvPr/>
        </p:nvSpPr>
        <p:spPr>
          <a:xfrm>
            <a:off x="5319488" y="457658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10.1002/chem.201102682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3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Амидные комплексы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14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89BAF-C752-4F2F-95D0-7F2A28869A07}"/>
              </a:ext>
            </a:extLst>
          </p:cNvPr>
          <p:cNvSpPr txBox="1"/>
          <p:nvPr/>
        </p:nvSpPr>
        <p:spPr>
          <a:xfrm>
            <a:off x="5759896" y="6413697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10.1016/S0022-328X(01)01428-0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E8406B-14BA-45FC-B439-C9921504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57" y="869508"/>
            <a:ext cx="4552063" cy="56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3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Алкильный комплекс + соль циклопентадиена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15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89BAF-C752-4F2F-95D0-7F2A28869A07}"/>
              </a:ext>
            </a:extLst>
          </p:cNvPr>
          <p:cNvSpPr txBox="1"/>
          <p:nvPr/>
        </p:nvSpPr>
        <p:spPr>
          <a:xfrm>
            <a:off x="3550096" y="635635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10.1039/d0nj03852k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8CE00-C385-468B-8014-C8FCCFC43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02" y="1860256"/>
            <a:ext cx="8011796" cy="31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9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D7E0FE-979B-419D-8E25-8E3752A4B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52" y="3644750"/>
            <a:ext cx="6632932" cy="18361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87E2AF-025C-4145-AE29-7BA4CD452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28" y="5300246"/>
            <a:ext cx="6887536" cy="13813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76F3EA-27B3-4936-A3D0-B471544BF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352" y="1745796"/>
            <a:ext cx="3108128" cy="1911416"/>
          </a:xfrm>
          <a:prstGeom prst="rect">
            <a:avLst/>
          </a:prstGeom>
        </p:spPr>
      </p:pic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2200" b="1" dirty="0">
                <a:solidFill>
                  <a:schemeClr val="bg1"/>
                </a:solidFill>
              </a:rPr>
              <a:t>Redox-</a:t>
            </a:r>
            <a:r>
              <a:rPr lang="en-US" altLang="ru-RU" sz="2200" b="1" dirty="0" err="1">
                <a:solidFill>
                  <a:schemeClr val="bg1"/>
                </a:solidFill>
              </a:rPr>
              <a:t>transmetallation</a:t>
            </a:r>
            <a:endParaRPr lang="ru-RU" altLang="ru-RU" sz="22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16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1DC148-BD27-496C-A082-02CC3A1BF0F9}"/>
              </a:ext>
            </a:extLst>
          </p:cNvPr>
          <p:cNvSpPr txBox="1"/>
          <p:nvPr/>
        </p:nvSpPr>
        <p:spPr>
          <a:xfrm>
            <a:off x="77024" y="668117"/>
            <a:ext cx="1018457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Используется, если </a:t>
            </a:r>
            <a:r>
              <a:rPr lang="ru-RU" sz="1750" dirty="0" err="1">
                <a:latin typeface="Arial" panose="020B0604020202020204" pitchFamily="34" charset="0"/>
                <a:cs typeface="Arial" panose="020B0604020202020204" pitchFamily="34" charset="0"/>
              </a:rPr>
              <a:t>метатезис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750" dirty="0" err="1">
                <a:latin typeface="Arial" panose="020B0604020202020204" pitchFamily="34" charset="0"/>
                <a:cs typeface="Arial" panose="020B0604020202020204" pitchFamily="34" charset="0"/>
              </a:rPr>
              <a:t>протонолиз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 не работают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Нужен металлический лантанид хорошего качества и </a:t>
            </a:r>
            <a:r>
              <a:rPr lang="ru-RU" sz="1750" dirty="0" err="1">
                <a:latin typeface="Arial" panose="020B0604020202020204" pitchFamily="34" charset="0"/>
                <a:cs typeface="Arial" panose="020B0604020202020204" pitchFamily="34" charset="0"/>
              </a:rPr>
              <a:t>ртутьорганика</a:t>
            </a:r>
            <a:endParaRPr lang="ru-RU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0E489F-54B6-4209-9225-18FC3FFA769E}"/>
              </a:ext>
            </a:extLst>
          </p:cNvPr>
          <p:cNvSpPr/>
          <p:nvPr/>
        </p:nvSpPr>
        <p:spPr>
          <a:xfrm>
            <a:off x="107504" y="1642366"/>
            <a:ext cx="8928992" cy="5079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89BAF-C752-4F2F-95D0-7F2A28869A07}"/>
              </a:ext>
            </a:extLst>
          </p:cNvPr>
          <p:cNvSpPr txBox="1"/>
          <p:nvPr/>
        </p:nvSpPr>
        <p:spPr>
          <a:xfrm>
            <a:off x="6281008" y="3731215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10.1021/acs.organomet.5b00842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C5DA1-080D-444F-83E8-0AB20A1BB058}"/>
              </a:ext>
            </a:extLst>
          </p:cNvPr>
          <p:cNvSpPr txBox="1"/>
          <p:nvPr/>
        </p:nvSpPr>
        <p:spPr>
          <a:xfrm>
            <a:off x="1211168" y="3081352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10.1021/om800501z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517A20E-B12A-442F-8825-AC61EF065E69}"/>
              </a:ext>
            </a:extLst>
          </p:cNvPr>
          <p:cNvSpPr/>
          <p:nvPr/>
        </p:nvSpPr>
        <p:spPr>
          <a:xfrm>
            <a:off x="107504" y="3657212"/>
            <a:ext cx="8928992" cy="30771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9CFBF5-0F70-46AE-873E-5446A8302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12" y="1887820"/>
            <a:ext cx="3562847" cy="12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5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Исходные соединения для синтезов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/>
              <a:t>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D62324-CEDD-4E12-BC8D-28EDB0D20CCB}"/>
              </a:ext>
            </a:extLst>
          </p:cNvPr>
          <p:cNvSpPr/>
          <p:nvPr/>
        </p:nvSpPr>
        <p:spPr>
          <a:xfrm>
            <a:off x="143508" y="525316"/>
            <a:ext cx="8856984" cy="628805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742E17-493C-4F42-AABD-1F4647484D51}"/>
              </a:ext>
            </a:extLst>
          </p:cNvPr>
          <p:cNvSpPr txBox="1"/>
          <p:nvPr/>
        </p:nvSpPr>
        <p:spPr>
          <a:xfrm>
            <a:off x="370840" y="782320"/>
            <a:ext cx="850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LnCl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LnI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LnCl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(THF)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LnI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(DME)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Ln(BH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(THF)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синтеза нужна соль циклопентадиена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Ln(CH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TMS)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(THF)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[Ln(p-CH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Tol)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(THF)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Ln(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CCPh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Ln(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NMe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Ln(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CHTMS-C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NMe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Ln(N(SiMe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Ln(NTMS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Ln(AlMe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есть шанс успеха с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циклопентадиеном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Ln 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нужен ртутьорганический реагент и циклопентадиен</a:t>
            </a:r>
          </a:p>
        </p:txBody>
      </p:sp>
    </p:spTree>
    <p:extLst>
      <p:ext uri="{BB962C8B-B14F-4D97-AF65-F5344CB8AC3E}">
        <p14:creationId xmlns:p14="http://schemas.microsoft.com/office/powerpoint/2010/main" val="227541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CA470F-6ED0-42B7-B3D0-D2F28386C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69" y="4224197"/>
            <a:ext cx="4419600" cy="2525486"/>
          </a:xfrm>
          <a:prstGeom prst="rect">
            <a:avLst/>
          </a:prstGeom>
        </p:spPr>
      </p:pic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Циклопентадиен + калиевая соль + … + </a:t>
            </a:r>
            <a:r>
              <a:rPr lang="en-US" altLang="ru-RU" sz="2200" b="1" dirty="0">
                <a:solidFill>
                  <a:schemeClr val="bg1"/>
                </a:solidFill>
              </a:rPr>
              <a:t>[Ln]</a:t>
            </a:r>
            <a:endParaRPr lang="ru-RU" altLang="ru-RU" sz="22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3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D76A05-C0E8-4A71-A9C7-A9D0D52E2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13" y="2388298"/>
            <a:ext cx="7554379" cy="1800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4B7D99-9D2E-4121-9C78-9220B0065EE9}"/>
              </a:ext>
            </a:extLst>
          </p:cNvPr>
          <p:cNvSpPr txBox="1"/>
          <p:nvPr/>
        </p:nvSpPr>
        <p:spPr>
          <a:xfrm>
            <a:off x="107504" y="668117"/>
            <a:ext cx="8554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Две стадии – больше экспериментальной мороки. Но можно и без выделения соли циклопентадиена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Нужен стабильный циклопентадиен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Работает почти всегда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464C3-1A4A-4BE4-8C43-30E406C8263A}"/>
              </a:ext>
            </a:extLst>
          </p:cNvPr>
          <p:cNvSpPr txBox="1"/>
          <p:nvPr/>
        </p:nvSpPr>
        <p:spPr>
          <a:xfrm>
            <a:off x="6238016" y="3988735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10.1016/ j.jorganchem.2017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.12.08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3108D8-F243-4CE2-BA9C-11A8BD8C6A71}"/>
              </a:ext>
            </a:extLst>
          </p:cNvPr>
          <p:cNvSpPr txBox="1"/>
          <p:nvPr/>
        </p:nvSpPr>
        <p:spPr>
          <a:xfrm>
            <a:off x="5036408" y="5518589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10.1021/ja9056213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7953FAD-4D44-4DB5-80EB-4FC65D0A7464}"/>
              </a:ext>
            </a:extLst>
          </p:cNvPr>
          <p:cNvSpPr/>
          <p:nvPr/>
        </p:nvSpPr>
        <p:spPr>
          <a:xfrm>
            <a:off x="107504" y="2422444"/>
            <a:ext cx="8928992" cy="42990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7DAC402-F4AB-4FDA-9007-B125791704BD}"/>
              </a:ext>
            </a:extLst>
          </p:cNvPr>
          <p:cNvSpPr/>
          <p:nvPr/>
        </p:nvSpPr>
        <p:spPr>
          <a:xfrm>
            <a:off x="107504" y="4224198"/>
            <a:ext cx="8928992" cy="249727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5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C92560-7F04-4E9C-9473-61521BB25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689"/>
            <a:ext cx="5164561" cy="38324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6AD472-92F9-4A28-9D59-4D3E33E0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796" y="2777391"/>
            <a:ext cx="4666204" cy="3581974"/>
          </a:xfrm>
          <a:prstGeom prst="rect">
            <a:avLst/>
          </a:prstGeom>
        </p:spPr>
      </p:pic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Циклопентадиен + калиевая соль + … + </a:t>
            </a:r>
            <a:r>
              <a:rPr lang="en-US" altLang="ru-RU" sz="2200" b="1" dirty="0">
                <a:solidFill>
                  <a:schemeClr val="bg1"/>
                </a:solidFill>
              </a:rPr>
              <a:t>[Ln]</a:t>
            </a:r>
            <a:endParaRPr lang="ru-RU" altLang="ru-RU" sz="22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4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77C048-3261-49E9-9038-86ECA920721B}"/>
              </a:ext>
            </a:extLst>
          </p:cNvPr>
          <p:cNvSpPr txBox="1"/>
          <p:nvPr/>
        </p:nvSpPr>
        <p:spPr>
          <a:xfrm>
            <a:off x="372480" y="5670989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10.1021/acs.inorgchem.8b01405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5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Циклопентадиен + литиевая соль + … + </a:t>
            </a:r>
            <a:r>
              <a:rPr lang="en-US" altLang="ru-RU" sz="2200" b="1" dirty="0">
                <a:solidFill>
                  <a:schemeClr val="bg1"/>
                </a:solidFill>
              </a:rPr>
              <a:t>[Ln]</a:t>
            </a:r>
            <a:endParaRPr lang="ru-RU" altLang="ru-RU" sz="22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5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38921-901E-41DF-8942-6818206020AB}"/>
              </a:ext>
            </a:extLst>
          </p:cNvPr>
          <p:cNvSpPr txBox="1"/>
          <p:nvPr/>
        </p:nvSpPr>
        <p:spPr>
          <a:xfrm>
            <a:off x="107504" y="668117"/>
            <a:ext cx="855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с калиевыми солями, но меньше разнообразие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RLi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Нужно титровать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брать избыток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Часто образуются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-комплексы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246F1C-0A77-4059-993E-2820D95A4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35" y="2289884"/>
            <a:ext cx="5010849" cy="1714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CFB884-A456-4C04-8F59-C5959F51199E}"/>
              </a:ext>
            </a:extLst>
          </p:cNvPr>
          <p:cNvSpPr txBox="1"/>
          <p:nvPr/>
        </p:nvSpPr>
        <p:spPr>
          <a:xfrm>
            <a:off x="6267896" y="2954634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10.1039/B926813H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AB3F69-066E-4BAB-A905-4AA91D057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87" y="4260423"/>
            <a:ext cx="6839905" cy="19433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B4D5B9-F13B-4CDE-90D5-ECF4344AB644}"/>
              </a:ext>
            </a:extLst>
          </p:cNvPr>
          <p:cNvSpPr txBox="1"/>
          <p:nvPr/>
        </p:nvSpPr>
        <p:spPr>
          <a:xfrm>
            <a:off x="7112288" y="5202606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10.1021/om301026e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F1BA7AF-C39E-4D3F-9BD2-6A035117A58B}"/>
              </a:ext>
            </a:extLst>
          </p:cNvPr>
          <p:cNvSpPr/>
          <p:nvPr/>
        </p:nvSpPr>
        <p:spPr>
          <a:xfrm>
            <a:off x="107504" y="4149062"/>
            <a:ext cx="8928992" cy="257241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F3BFCFA-3DB8-4991-9BCE-0A360ED115AC}"/>
              </a:ext>
            </a:extLst>
          </p:cNvPr>
          <p:cNvSpPr/>
          <p:nvPr/>
        </p:nvSpPr>
        <p:spPr>
          <a:xfrm>
            <a:off x="107504" y="2192874"/>
            <a:ext cx="8928992" cy="452860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4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B74C97-10C3-4625-93B7-4162A75CD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994456"/>
            <a:ext cx="5702500" cy="14631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D6A8ED-3C04-4BBE-B12A-CEB9A7D2C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097535"/>
            <a:ext cx="5115639" cy="16766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327A30-2D05-45ED-A5CD-8C778E822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509038"/>
            <a:ext cx="5353797" cy="2476846"/>
          </a:xfrm>
          <a:prstGeom prst="rect">
            <a:avLst/>
          </a:prstGeom>
        </p:spPr>
      </p:pic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Циклопентадиен + литиевая соль + … + </a:t>
            </a:r>
            <a:r>
              <a:rPr lang="en-US" altLang="ru-RU" sz="2200" b="1" dirty="0">
                <a:solidFill>
                  <a:schemeClr val="bg1"/>
                </a:solidFill>
              </a:rPr>
              <a:t>[Ln]</a:t>
            </a:r>
            <a:endParaRPr lang="ru-RU" altLang="ru-RU" sz="22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6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941AB98-0EC4-45D2-94A1-693116C49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" y="-61571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DOI</a:t>
            </a:r>
          </a:p>
          <a:p>
            <a:pPr marL="457200" marR="0" lvl="1" indent="-4572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>
                <a:ln>
                  <a:noFill/>
                </a:ln>
                <a:solidFill>
                  <a:srgbClr val="007AAF"/>
                </a:solidFill>
                <a:effectLst/>
                <a:latin typeface="Source Sans Pro" panose="020B0503030403020204" pitchFamily="34" charset="0"/>
                <a:hlinkClick r:id="rId6" tooltip="Link to landing page via DOI"/>
              </a:rPr>
              <a:t>https://doi.org/10.1039/B926813H</a:t>
            </a: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4D5B9-F13B-4CDE-90D5-ECF4344AB644}"/>
              </a:ext>
            </a:extLst>
          </p:cNvPr>
          <p:cNvSpPr txBox="1"/>
          <p:nvPr/>
        </p:nvSpPr>
        <p:spPr>
          <a:xfrm>
            <a:off x="5374640" y="2864783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0.1039/c001824d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980059-9B24-41F3-8E86-5482BD759247}"/>
              </a:ext>
            </a:extLst>
          </p:cNvPr>
          <p:cNvSpPr txBox="1"/>
          <p:nvPr/>
        </p:nvSpPr>
        <p:spPr>
          <a:xfrm>
            <a:off x="5912296" y="5448615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10.1002/chem.201102682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AA90186-5611-447B-B60E-F410D1BB49C9}"/>
              </a:ext>
            </a:extLst>
          </p:cNvPr>
          <p:cNvSpPr/>
          <p:nvPr/>
        </p:nvSpPr>
        <p:spPr>
          <a:xfrm>
            <a:off x="107504" y="4774169"/>
            <a:ext cx="8928992" cy="19473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1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5EB8D9-2060-450B-8BE1-D056AB747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638" y="1049444"/>
            <a:ext cx="4852659" cy="19252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83E881-A8FC-458E-A35D-2C45E77BA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22" y="4597440"/>
            <a:ext cx="5983956" cy="21240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201B1BE-7899-4984-8637-D0AF15CA5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05" y="620689"/>
            <a:ext cx="4212184" cy="3723815"/>
          </a:xfrm>
          <a:prstGeom prst="rect">
            <a:avLst/>
          </a:prstGeom>
        </p:spPr>
      </p:pic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Циклопентадиен + литиевая соль + … + </a:t>
            </a:r>
            <a:r>
              <a:rPr lang="en-US" altLang="ru-RU" sz="2200" b="1" dirty="0">
                <a:solidFill>
                  <a:schemeClr val="bg1"/>
                </a:solidFill>
              </a:rPr>
              <a:t>[Ln]</a:t>
            </a:r>
            <a:endParaRPr lang="ru-RU" altLang="ru-RU" sz="22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7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941AB98-0EC4-45D2-94A1-693116C49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" y="-61571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DOI</a:t>
            </a:r>
          </a:p>
          <a:p>
            <a:pPr marL="457200" marR="0" lvl="1" indent="-4572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>
                <a:ln>
                  <a:noFill/>
                </a:ln>
                <a:solidFill>
                  <a:srgbClr val="007AAF"/>
                </a:solidFill>
                <a:effectLst/>
                <a:latin typeface="Source Sans Pro" panose="020B0503030403020204" pitchFamily="34" charset="0"/>
                <a:hlinkClick r:id="rId6" tooltip="Link to landing page via DOI"/>
              </a:rPr>
              <a:t>https://doi.org/10.1039/B926813H</a:t>
            </a: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A4B83-8779-4812-B5CC-1885B6747FB6}"/>
              </a:ext>
            </a:extLst>
          </p:cNvPr>
          <p:cNvSpPr txBox="1"/>
          <p:nvPr/>
        </p:nvSpPr>
        <p:spPr>
          <a:xfrm>
            <a:off x="5516880" y="3363305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10.1039/c9dt04029c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FFA921-5901-4A7C-87EF-59857607067D}"/>
              </a:ext>
            </a:extLst>
          </p:cNvPr>
          <p:cNvSpPr txBox="1"/>
          <p:nvPr/>
        </p:nvSpPr>
        <p:spPr>
          <a:xfrm>
            <a:off x="7029555" y="5275183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10.1021/ic3018369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D22D3A-ECEE-4A60-A2AC-669DC98B0E62}"/>
              </a:ext>
            </a:extLst>
          </p:cNvPr>
          <p:cNvSpPr/>
          <p:nvPr/>
        </p:nvSpPr>
        <p:spPr>
          <a:xfrm>
            <a:off x="107504" y="4455272"/>
            <a:ext cx="8928992" cy="226620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2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23ADF6-6C04-470E-A908-72611A6A6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62" y="1735886"/>
            <a:ext cx="8059275" cy="1409897"/>
          </a:xfrm>
          <a:prstGeom prst="rect">
            <a:avLst/>
          </a:prstGeom>
        </p:spPr>
      </p:pic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Загадочный </a:t>
            </a:r>
            <a:r>
              <a:rPr lang="en-US" altLang="ru-RU" sz="2200" b="1" dirty="0">
                <a:solidFill>
                  <a:schemeClr val="bg1"/>
                </a:solidFill>
              </a:rPr>
              <a:t>borohydride/alkyl route</a:t>
            </a:r>
            <a:endParaRPr lang="ru-RU" altLang="ru-RU" sz="22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8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1DC148-BD27-496C-A082-02CC3A1BF0F9}"/>
              </a:ext>
            </a:extLst>
          </p:cNvPr>
          <p:cNvSpPr txBox="1"/>
          <p:nvPr/>
        </p:nvSpPr>
        <p:spPr>
          <a:xfrm>
            <a:off x="107504" y="668117"/>
            <a:ext cx="855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Вопросов больше, чем ответов, но вроде бы работает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Образуются только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-комплексы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0E489F-54B6-4209-9225-18FC3FFA769E}"/>
              </a:ext>
            </a:extLst>
          </p:cNvPr>
          <p:cNvSpPr/>
          <p:nvPr/>
        </p:nvSpPr>
        <p:spPr>
          <a:xfrm>
            <a:off x="107504" y="1638876"/>
            <a:ext cx="8928992" cy="50826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0EC72C-C6D8-4279-A7E8-84DF0951A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94" y="2790427"/>
            <a:ext cx="5752249" cy="37484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B90DED-53BE-4073-A5CC-35CA6C51F0B4}"/>
              </a:ext>
            </a:extLst>
          </p:cNvPr>
          <p:cNvSpPr txBox="1"/>
          <p:nvPr/>
        </p:nvSpPr>
        <p:spPr>
          <a:xfrm>
            <a:off x="6121443" y="4143445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10.1016/j.jallcom.2007.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04.140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3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flowChartProcess">
            <a:avLst/>
          </a:prstGeom>
          <a:gradFill rotWithShape="1">
            <a:gsLst>
              <a:gs pos="0">
                <a:srgbClr val="003366"/>
              </a:gs>
              <a:gs pos="100000">
                <a:srgbClr val="004D9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chemeClr val="bg1"/>
                </a:solidFill>
              </a:rPr>
              <a:t>Почему так делать плохо?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9D34DD8-2604-4C4A-BA1A-D262E2C75CD9}" type="slidenum">
              <a:rPr lang="ru-RU" sz="1600" smtClean="0"/>
              <a:t>9</a:t>
            </a:fld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4F058-4333-4DDA-B8E5-0B208DF566E5}"/>
              </a:ext>
            </a:extLst>
          </p:cNvPr>
          <p:cNvSpPr/>
          <p:nvPr/>
        </p:nvSpPr>
        <p:spPr>
          <a:xfrm>
            <a:off x="107504" y="620689"/>
            <a:ext cx="8928992" cy="61007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3197C0-9688-4A4D-8DC7-BB96E236F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79" y="1859145"/>
            <a:ext cx="8361642" cy="3623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A5C9B8-371F-41BB-8BC5-F45D49C5CB4E}"/>
              </a:ext>
            </a:extLst>
          </p:cNvPr>
          <p:cNvSpPr txBox="1"/>
          <p:nvPr/>
        </p:nvSpPr>
        <p:spPr>
          <a:xfrm>
            <a:off x="3550096" y="6130242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10.1039/d0ra05316c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28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442</Words>
  <Application>Microsoft Office PowerPoint</Application>
  <PresentationFormat>Экран (4:3)</PresentationFormat>
  <Paragraphs>107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Source Sans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Бардонов Даниил Аркадьевич</dc:creator>
  <cp:lastModifiedBy>Бардонов Даниил Аркадьевич</cp:lastModifiedBy>
  <cp:revision>41</cp:revision>
  <dcterms:created xsi:type="dcterms:W3CDTF">2021-06-17T11:47:51Z</dcterms:created>
  <dcterms:modified xsi:type="dcterms:W3CDTF">2021-11-13T14:43:58Z</dcterms:modified>
</cp:coreProperties>
</file>