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792d69cc8e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792d69cc8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792d69cc8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792d69cc8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79798a12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79798a12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79798a12b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79798a12b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9798a12b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79798a12b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92d69cc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92d69cc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92d69cc8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92d69cc8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92d69cc8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92d69cc8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792d69cc8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792d69cc8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792d69cc8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792d69cc8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792d69cc8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792d69cc8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792d69cc8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792d69cc8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792d69cc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792d69cc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nda.io/projects/conda/en/latest/user-guide/install/windows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rdkit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Приручить неизведанного зверя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Замена в молекуле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&gt;&gt;&gt; m = Chem.MolFromSmiles('c1ccccc1')</a:t>
            </a:r>
            <a:br>
              <a:rPr lang="ru"/>
            </a:br>
            <a:r>
              <a:rPr lang="ru"/>
              <a:t>&gt;&gt;&gt; m.GetAtomWithIdx(0).SetAtomicNum(7)</a:t>
            </a:r>
            <a:br>
              <a:rPr lang="ru"/>
            </a:br>
            <a:r>
              <a:rPr lang="ru"/>
              <a:t>&gt;&gt;&gt; Chem.SanitizeMol(m)</a:t>
            </a:r>
            <a:br>
              <a:rPr lang="ru"/>
            </a:br>
            <a:r>
              <a:rPr lang="ru"/>
              <a:t>rdkit.Chem.rdmolops.SanitizeFlags.SANITIZE_NONE</a:t>
            </a:r>
            <a:br>
              <a:rPr lang="ru"/>
            </a:br>
            <a:r>
              <a:rPr lang="ru"/>
              <a:t>&gt;&gt;&gt; Chem.MolToSmiles(m)</a:t>
            </a:r>
            <a:br>
              <a:rPr lang="ru"/>
            </a:br>
            <a:r>
              <a:rPr lang="ru"/>
              <a:t>'c1ccncc1'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пайплайна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413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Чтение из файла молекул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Замена всех гидроксильных групп</a:t>
            </a:r>
            <a:br>
              <a:rPr lang="ru"/>
            </a:br>
            <a:r>
              <a:rPr lang="ru"/>
              <a:t>на амино-группы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Запись обратно в файл</a:t>
            </a:r>
            <a:endParaRPr/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2500" y="71738"/>
            <a:ext cx="3494225" cy="500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вообще есть</a:t>
            </a:r>
            <a:endParaRPr/>
          </a:p>
        </p:txBody>
      </p:sp>
      <p:sp>
        <p:nvSpPr>
          <p:cNvPr id="126" name="Google Shape;126;p24"/>
          <p:cNvSpPr txBox="1"/>
          <p:nvPr/>
        </p:nvSpPr>
        <p:spPr>
          <a:xfrm>
            <a:off x="184025" y="2576350"/>
            <a:ext cx="57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mol</a:t>
            </a:r>
            <a:endParaRPr/>
          </a:p>
        </p:txBody>
      </p:sp>
      <p:cxnSp>
        <p:nvCxnSpPr>
          <p:cNvPr id="127" name="Google Shape;127;p24"/>
          <p:cNvCxnSpPr>
            <a:stCxn id="126" idx="0"/>
            <a:endCxn id="128" idx="1"/>
          </p:cNvCxnSpPr>
          <p:nvPr/>
        </p:nvCxnSpPr>
        <p:spPr>
          <a:xfrm flipH="1" rot="10800000">
            <a:off x="469325" y="2376250"/>
            <a:ext cx="414000" cy="20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24"/>
          <p:cNvSpPr txBox="1"/>
          <p:nvPr/>
        </p:nvSpPr>
        <p:spPr>
          <a:xfrm>
            <a:off x="883325" y="2176150"/>
            <a:ext cx="69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atom</a:t>
            </a:r>
            <a:endParaRPr/>
          </a:p>
        </p:txBody>
      </p:sp>
      <p:cxnSp>
        <p:nvCxnSpPr>
          <p:cNvPr id="129" name="Google Shape;129;p24"/>
          <p:cNvCxnSpPr>
            <a:stCxn id="126" idx="2"/>
            <a:endCxn id="130" idx="1"/>
          </p:cNvCxnSpPr>
          <p:nvPr/>
        </p:nvCxnSpPr>
        <p:spPr>
          <a:xfrm>
            <a:off x="469325" y="2976550"/>
            <a:ext cx="414000" cy="20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Google Shape;130;p24"/>
          <p:cNvSpPr txBox="1"/>
          <p:nvPr/>
        </p:nvSpPr>
        <p:spPr>
          <a:xfrm>
            <a:off x="883325" y="2976550"/>
            <a:ext cx="69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bond</a:t>
            </a:r>
            <a:endParaRPr/>
          </a:p>
        </p:txBody>
      </p:sp>
      <p:sp>
        <p:nvSpPr>
          <p:cNvPr id="131" name="Google Shape;131;p24"/>
          <p:cNvSpPr txBox="1"/>
          <p:nvPr/>
        </p:nvSpPr>
        <p:spPr>
          <a:xfrm>
            <a:off x="2061075" y="1131750"/>
            <a:ext cx="40854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DescribeQuery (PDB/Mol file description)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GetAtomicNum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GetBonds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GetChiralTag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GetDegree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GetHybridization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6521600" y="1131750"/>
            <a:ext cx="1906800" cy="11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GetIsAromatic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GetIsotope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GetNeighbors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GetSymbol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GetTotalDegree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2061075" y="3271625"/>
            <a:ext cx="19782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GetBeginAtom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GetBondDir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GetBondType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GetEndAtom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GetIsAromatic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GetIsConjugated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4283750" y="3271625"/>
            <a:ext cx="1978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GetOtherAtom 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GetStereo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GetValenceContrib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IsInRing</a:t>
            </a:r>
            <a:endParaRPr b="1" sz="125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Есть и описание молекул</a:t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2319878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4490" y="1170125"/>
            <a:ext cx="3435017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78579" y="37950"/>
            <a:ext cx="174779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Fingerprints</a:t>
            </a:r>
            <a:endParaRPr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1400175" cy="302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6"/>
          <p:cNvSpPr txBox="1"/>
          <p:nvPr/>
        </p:nvSpPr>
        <p:spPr>
          <a:xfrm>
            <a:off x="2456725" y="1170125"/>
            <a:ext cx="46926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ms 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[Chem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MolFromSmiles(</a:t>
            </a:r>
            <a:r>
              <a:rPr b="1" lang="ru" sz="1050">
                <a:solidFill>
                  <a:srgbClr val="4070A0"/>
                </a:solidFill>
                <a:latin typeface="Courier New"/>
                <a:ea typeface="Courier New"/>
                <a:cs typeface="Courier New"/>
                <a:sym typeface="Courier New"/>
              </a:rPr>
              <a:t>'CCOC'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), Chem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MolFromSmiles(</a:t>
            </a:r>
            <a:r>
              <a:rPr b="1" lang="ru" sz="1050">
                <a:solidFill>
                  <a:srgbClr val="4070A0"/>
                </a:solidFill>
                <a:latin typeface="Courier New"/>
                <a:ea typeface="Courier New"/>
                <a:cs typeface="Courier New"/>
                <a:sym typeface="Courier New"/>
              </a:rPr>
              <a:t>'CCO'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),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C65D09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Chem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MolFromSmiles(</a:t>
            </a:r>
            <a:r>
              <a:rPr b="1" lang="ru" sz="1050">
                <a:solidFill>
                  <a:srgbClr val="4070A0"/>
                </a:solidFill>
                <a:latin typeface="Courier New"/>
                <a:ea typeface="Courier New"/>
                <a:cs typeface="Courier New"/>
                <a:sym typeface="Courier New"/>
              </a:rPr>
              <a:t>'COC'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)]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C65D0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fps 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[Chem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RDKFingerprint(x) </a:t>
            </a:r>
            <a:r>
              <a:rPr b="1" lang="ru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b="1" lang="ru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ms]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C65D0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DataStructs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FingerprintSimilarity(fps[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0.6...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C65D0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DataStructs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FingerprintSimilarity(fps[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0.4...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C65D09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DataStructs</a:t>
            </a:r>
            <a:r>
              <a:rPr b="1" lang="ru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FingerprintSimilarity(fps[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],fps[</a:t>
            </a:r>
            <a:r>
              <a:rPr b="1" lang="ru" sz="1050">
                <a:solidFill>
                  <a:srgbClr val="20805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ru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b="1"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0.25</a:t>
            </a:r>
            <a:endParaRPr b="1" sz="105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Кто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Python-обертка библиотеки для работы с молекулами.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Существует в виде отдельной conda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Зачем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Если есть молекула и ее нужно обработать по определенному пайплайну, то это можно сделать одним скриптом, а не сотней программ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Если есть датасет молекул, их все можно обработать одинаково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Если есть датасет молекул, можно выбрать из него по заданным параметрам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Уровень реакции: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	</a:t>
            </a: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rdkit.Chem.rdChemReactions.ChemicalReaction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Уровень молекулы: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rdkit.Chem.rdchem.Mol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Уровень атомов и связей: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highlight>
                  <a:srgbClr val="FFFFFF"/>
                </a:highlight>
              </a:rPr>
              <a:t>rdkit.Chem.rdchem.Atom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7259" y="1965334"/>
            <a:ext cx="3719525" cy="154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5500" y="638675"/>
            <a:ext cx="4272851" cy="1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11561" y="3367125"/>
            <a:ext cx="3510900" cy="168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Установить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Установить Анакокду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Windows: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https://conda.io/projects/conda/en/latest/user-guide/install/windows.html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Linux: https://conda.io/projects/conda/en/latest/user-guide/install/linux.html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Установить окружение для rdkit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conda create -c conda-forge -n my-rdkit-env rdkit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conda activate my-rdkit-env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Если хочется добавить в свою среду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pip freeze &gt; requirements.txt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conda create -c conda-forge -n my-rdkit-env rdkit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conda activate my-rdkit-env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pip install --no-ads -r requirements.txt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Вариативный опасный метод для добавления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ru"/>
              <a:t>conda install -c conda-forge </a:t>
            </a:r>
            <a:r>
              <a:rPr lang="ru" sz="1400"/>
              <a:t>rdkit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 что делать-то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50"/>
              <a:t>&gt;&gt;&gt; m.GetAtomWithIdx(0).GetSymbol()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'C'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&gt;&gt;&gt; m.GetAtomWithIdx(0).GetExplicitValence()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2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&gt;&gt;&gt; m.GetBondWithIdx(0).GetBeginAtomIdx()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0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&gt;&gt;&gt; m.GetBondWithIdx(0).GetEndAtomIdx()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1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50"/>
              <a:t>&gt;&gt;&gt; m.GetBondBetweenAtoms(0,1).GetBondType()</a:t>
            </a:r>
            <a:endParaRPr sz="365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0136"/>
              <a:buFont typeface="Arial"/>
              <a:buNone/>
            </a:pPr>
            <a:r>
              <a:rPr lang="ru" sz="3650"/>
              <a:t>rdkit.Chem.rdchem.BondType.SINGLE</a:t>
            </a:r>
            <a:endParaRPr sz="36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Чтение молекул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Smiles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INCHI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SDF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Mol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FASTA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HELM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PDB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PNG!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Доступные интересные методы для mol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9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Всевозможные get функции для операций с атомами и связями</a:t>
            </a:r>
            <a:br>
              <a:rPr lang="ru"/>
            </a:br>
            <a:r>
              <a:rPr lang="ru"/>
              <a:t>Добавление признаков для сохранения в другой файл</a:t>
            </a:r>
            <a:br>
              <a:rPr lang="ru"/>
            </a:br>
            <a:r>
              <a:rPr lang="ru"/>
              <a:t>Добавить/убрать водороды: Chem.AddHs(m)/ChemRemoveHs(m)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Предоптимизация силовым полем:</a:t>
            </a:r>
            <a:br>
              <a:rPr lang="ru"/>
            </a:br>
            <a:r>
              <a:rPr lang="ru" sz="1400"/>
              <a:t>AllChem.EmbedMultipleConfs(m, numConfs=10)</a:t>
            </a:r>
            <a:br>
              <a:rPr lang="ru" sz="1400"/>
            </a:br>
            <a:r>
              <a:rPr lang="ru" sz="1400"/>
              <a:t>AllChem.MMFFOptimizeMoleculeConfs(m2)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Замена части молекулы на неопределенность:</a:t>
            </a:r>
            <a:br>
              <a:rPr lang="ru"/>
            </a:br>
            <a:r>
              <a:rPr lang="ru" sz="1305"/>
              <a:t>&gt;&gt;&gt; m1 = Chem.MolFromSmiles('BrCCc1cncnc1C(=O)O')</a:t>
            </a:r>
            <a:br>
              <a:rPr lang="ru" sz="1305"/>
            </a:br>
            <a:r>
              <a:rPr lang="ru" sz="1305"/>
              <a:t>&gt;&gt;&gt; core = Chem.MolFromSmiles('c1cncnc1')</a:t>
            </a:r>
            <a:br>
              <a:rPr lang="ru" sz="1305"/>
            </a:br>
            <a:r>
              <a:rPr lang="ru" sz="1305"/>
              <a:t>&gt;&gt;&gt; tmp = Chem.ReplaceSidechains(m1,core)</a:t>
            </a:r>
            <a:br>
              <a:rPr lang="ru" sz="1305"/>
            </a:br>
            <a:r>
              <a:rPr lang="ru" sz="1305"/>
              <a:t>&gt;&gt;&gt; Chem.MolToSmiles(tmp)</a:t>
            </a:r>
            <a:br>
              <a:rPr lang="ru" sz="1305"/>
            </a:br>
            <a:r>
              <a:rPr lang="ru" sz="1305"/>
              <a:t>'[1*]c1cncnc1[2*]'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Поиск подструктуры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&gt;&gt;&gt; Chem.MolFromSmiles('CCO').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HasSubstructMatch(Chem.MolFromSmiles('CCO'))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True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&gt;&gt;&gt; Chem.MolFromSmiles('CC[O-]').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HasSubstructMatch(Chem.MolFromSmiles('CCO'))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True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&gt;&gt;&gt; Chem.MolFromSmiles('CCO').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HasSubstructMatch(Chem.MolFromSmiles('CC[O-]'))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False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3350" y="49700"/>
            <a:ext cx="2600200" cy="495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