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71" r:id="rId5"/>
    <p:sldId id="272" r:id="rId6"/>
    <p:sldId id="288" r:id="rId7"/>
    <p:sldId id="286" r:id="rId8"/>
    <p:sldId id="287" r:id="rId9"/>
    <p:sldId id="285" r:id="rId10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/>
    <p:restoredTop sz="94694"/>
  </p:normalViewPr>
  <p:slideViewPr>
    <p:cSldViewPr snapToGrid="0" snapToObjects="1">
      <p:cViewPr varScale="1">
        <p:scale>
          <a:sx n="61" d="100"/>
          <a:sy n="61" d="100"/>
        </p:scale>
        <p:origin x="1072" y="44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01/25/2024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234703-C735-5D41-99C2-019C7EBECC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F59B5-E815-AE43-BAE2-FA594BB42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01/25/2024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967" y="2846591"/>
            <a:ext cx="7634059" cy="1978323"/>
          </a:xfrm>
        </p:spPr>
        <p:txBody>
          <a:bodyPr/>
          <a:lstStyle/>
          <a:p>
            <a:r>
              <a:rPr lang="ru-RU" dirty="0" smtClean="0"/>
              <a:t>Первый семинар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Факультет Химии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ru-RU" sz="1000" dirty="0"/>
              <a:t>Базовая кафедра </a:t>
            </a:r>
            <a:r>
              <a:rPr lang="ru-RU" sz="1000" dirty="0" smtClean="0"/>
              <a:t>неорганической </a:t>
            </a:r>
            <a:r>
              <a:rPr lang="ru-RU" sz="1000" dirty="0"/>
              <a:t>химии и материаловедения Института общей и неорганической химии им. Н.С. Курнакова РАН</a:t>
            </a:r>
            <a:endParaRPr lang="ru-RU" sz="10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  <a:br>
              <a:rPr lang="ru-RU" dirty="0" smtClean="0"/>
            </a:br>
            <a:r>
              <a:rPr lang="ru-RU" dirty="0" smtClean="0"/>
              <a:t>2024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Научно-учебная группа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Наноэнзимы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проекта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828800"/>
            <a:ext cx="5079178" cy="3944097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Цели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выявление механизмов </a:t>
            </a:r>
            <a:r>
              <a:rPr lang="ru-RU" sz="1600" dirty="0" err="1"/>
              <a:t>энзимоподобной</a:t>
            </a:r>
            <a:r>
              <a:rPr lang="ru-RU" sz="1600" dirty="0"/>
              <a:t> (</a:t>
            </a:r>
            <a:r>
              <a:rPr lang="ru-RU" sz="1600" dirty="0" err="1"/>
              <a:t>пероксидазоподобной</a:t>
            </a:r>
            <a:r>
              <a:rPr lang="ru-RU" sz="1600" dirty="0"/>
              <a:t>) активности ряда неорганических </a:t>
            </a:r>
            <a:r>
              <a:rPr lang="ru-RU" sz="1600" dirty="0" err="1"/>
              <a:t>наноматериалов</a:t>
            </a:r>
            <a:r>
              <a:rPr lang="ru-RU" sz="1600" dirty="0"/>
              <a:t> (</a:t>
            </a:r>
            <a:r>
              <a:rPr lang="ru-RU" sz="1600" dirty="0" err="1"/>
              <a:t>Ag</a:t>
            </a:r>
            <a:r>
              <a:rPr lang="ru-RU" sz="1600" dirty="0"/>
              <a:t>, TiO2, ZrO2, HfO2, WO3) в модельных биохимических процессах (перекисное окисление органических соединений) с использованием взаимодополняющих методов анализа (колориметрия, хемилюминесценция</a:t>
            </a:r>
            <a:r>
              <a:rPr lang="ru-RU" sz="16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создание единого методического подхода для корректной оценки </a:t>
            </a:r>
            <a:r>
              <a:rPr lang="ru-RU" sz="1600" dirty="0" err="1"/>
              <a:t>ферментоподобных</a:t>
            </a:r>
            <a:r>
              <a:rPr lang="ru-RU" sz="1600" dirty="0"/>
              <a:t> свойств </a:t>
            </a:r>
            <a:r>
              <a:rPr lang="ru-RU" sz="1600" dirty="0" err="1"/>
              <a:t>наноматериалов</a:t>
            </a:r>
            <a:endParaRPr lang="ru-RU" sz="16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Факультет Химии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Базовая кафедра неорганической химии и материаловедения Института общей и неорганической химии им. Н.С. Курнакова РАН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НУГ «</a:t>
            </a:r>
            <a:r>
              <a:rPr lang="ru-RU" dirty="0" err="1" smtClean="0"/>
              <a:t>Наноэнзимы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Москва, 2024</a:t>
            </a:r>
            <a:endParaRPr lang="ru-RU" dirty="0"/>
          </a:p>
        </p:txBody>
      </p:sp>
      <p:sp>
        <p:nvSpPr>
          <p:cNvPr id="8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 txBox="1">
            <a:spLocks/>
          </p:cNvSpPr>
          <p:nvPr/>
        </p:nvSpPr>
        <p:spPr>
          <a:xfrm>
            <a:off x="5926051" y="1878344"/>
            <a:ext cx="5079178" cy="4153374"/>
          </a:xfrm>
          <a:prstGeom prst="rect">
            <a:avLst/>
          </a:prstGeom>
        </p:spPr>
        <p:txBody>
          <a:bodyPr vert="horz" lIns="0" tIns="0" rIns="0" bIns="45720" rtlCol="0">
            <a:normAutofit lnSpcReduction="10000"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 kern="120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Задачи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Синтез стабильных золей неорганических </a:t>
            </a:r>
            <a:r>
              <a:rPr lang="ru-RU" sz="1600" dirty="0" err="1"/>
              <a:t>наночастиц</a:t>
            </a:r>
            <a:r>
              <a:rPr lang="ru-RU" sz="1600" dirty="0"/>
              <a:t> (</a:t>
            </a:r>
            <a:r>
              <a:rPr lang="ru-RU" sz="1600" dirty="0" err="1"/>
              <a:t>Ag</a:t>
            </a:r>
            <a:r>
              <a:rPr lang="ru-RU" sz="1600" dirty="0"/>
              <a:t>, TiO</a:t>
            </a:r>
            <a:r>
              <a:rPr lang="ru-RU" sz="1600" baseline="-25000" dirty="0"/>
              <a:t>2</a:t>
            </a:r>
            <a:r>
              <a:rPr lang="ru-RU" sz="1600" dirty="0"/>
              <a:t>, ZrO</a:t>
            </a:r>
            <a:r>
              <a:rPr lang="ru-RU" sz="1600" baseline="-25000" dirty="0"/>
              <a:t>2</a:t>
            </a:r>
            <a:r>
              <a:rPr lang="ru-RU" sz="1600" dirty="0"/>
              <a:t>, HfO</a:t>
            </a:r>
            <a:r>
              <a:rPr lang="ru-RU" sz="1600" baseline="-25000" dirty="0"/>
              <a:t>2</a:t>
            </a:r>
            <a:r>
              <a:rPr lang="ru-RU" sz="1600" dirty="0"/>
              <a:t>, WO</a:t>
            </a:r>
            <a:r>
              <a:rPr lang="ru-RU" sz="1600" baseline="-25000" dirty="0"/>
              <a:t>3</a:t>
            </a:r>
            <a:r>
              <a:rPr lang="ru-RU" sz="1600" dirty="0"/>
              <a:t>), методами мягкой химии, в том числе гидротермальной обработкой и золь-гель технологией</a:t>
            </a:r>
            <a:r>
              <a:rPr lang="ru-RU" sz="16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Установление фазового и химического состав </a:t>
            </a:r>
            <a:r>
              <a:rPr lang="ru-RU" sz="1600" dirty="0" err="1"/>
              <a:t>наноматериалов</a:t>
            </a:r>
            <a:r>
              <a:rPr lang="ru-RU" sz="1600" dirty="0"/>
              <a:t>, а также определение размера частиц с помощью комплекса современных </a:t>
            </a:r>
            <a:r>
              <a:rPr lang="ru-RU" sz="1600" dirty="0" smtClean="0"/>
              <a:t>физико-химических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Количественная оценка </a:t>
            </a:r>
            <a:r>
              <a:rPr lang="ru-RU" sz="1600" dirty="0" err="1"/>
              <a:t>пероксидазоподобной</a:t>
            </a:r>
            <a:r>
              <a:rPr lang="ru-RU" sz="1600" dirty="0"/>
              <a:t> активности </a:t>
            </a:r>
            <a:r>
              <a:rPr lang="ru-RU" sz="1600" dirty="0" err="1" smtClean="0"/>
              <a:t>наноматериалов</a:t>
            </a:r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установление корректности использования моделей ферментативных реакций при описании химической активности </a:t>
            </a:r>
            <a:r>
              <a:rPr lang="ru-RU" sz="1600" dirty="0" err="1"/>
              <a:t>наноматериалов</a:t>
            </a:r>
            <a:r>
              <a:rPr lang="ru-RU" sz="1600" dirty="0"/>
              <a:t> по отношению к тем или иным модельным субстратам.</a:t>
            </a:r>
          </a:p>
        </p:txBody>
      </p:sp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363707"/>
            <a:ext cx="5245560" cy="777025"/>
          </a:xfrm>
        </p:spPr>
        <p:txBody>
          <a:bodyPr/>
          <a:lstStyle/>
          <a:p>
            <a:r>
              <a:rPr lang="ru-RU" dirty="0" smtClean="0"/>
              <a:t>Роли студентов в проекте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828800"/>
            <a:ext cx="10933440" cy="3944097"/>
          </a:xfrm>
        </p:spPr>
        <p:txBody>
          <a:bodyPr>
            <a:noAutofit/>
          </a:bodyPr>
          <a:lstStyle/>
          <a:p>
            <a:pPr marL="285750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ru-RU" sz="1800" b="1" dirty="0"/>
              <a:t>Новоселова К.Н</a:t>
            </a:r>
            <a:r>
              <a:rPr lang="ru-RU" sz="1800" dirty="0"/>
              <a:t>. – гидротермальный синтез </a:t>
            </a:r>
            <a:r>
              <a:rPr lang="ru-RU" sz="1800" dirty="0" err="1"/>
              <a:t>наночастиц</a:t>
            </a:r>
            <a:r>
              <a:rPr lang="ru-RU" sz="1800" dirty="0"/>
              <a:t> TiO2, ZrO2 и HfO2, измерение размеров гидродинамических радиусов </a:t>
            </a:r>
            <a:r>
              <a:rPr lang="ru-RU" sz="1800" dirty="0" err="1"/>
              <a:t>наноматериалов</a:t>
            </a:r>
            <a:r>
              <a:rPr lang="ru-RU" sz="1800" dirty="0"/>
              <a:t> методом динамического </a:t>
            </a:r>
            <a:r>
              <a:rPr lang="ru-RU" sz="1800" dirty="0" smtClean="0"/>
              <a:t>светорассеяния</a:t>
            </a:r>
          </a:p>
          <a:p>
            <a:pPr marL="285750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ru-RU" sz="1800" b="1" dirty="0"/>
              <a:t>Труфанова Э.А.</a:t>
            </a:r>
            <a:r>
              <a:rPr lang="ru-RU" sz="1800" dirty="0"/>
              <a:t>- золь-гель синтез </a:t>
            </a:r>
            <a:r>
              <a:rPr lang="ru-RU" sz="1800" dirty="0" err="1"/>
              <a:t>наночастиц</a:t>
            </a:r>
            <a:r>
              <a:rPr lang="ru-RU" sz="1800" dirty="0"/>
              <a:t>, </a:t>
            </a:r>
            <a:r>
              <a:rPr lang="ru-RU" sz="1800" dirty="0" err="1"/>
              <a:t>Ag</a:t>
            </a:r>
            <a:r>
              <a:rPr lang="ru-RU" sz="1800" dirty="0"/>
              <a:t> и ГТ синтез WO3, установление концентрации золей </a:t>
            </a:r>
            <a:r>
              <a:rPr lang="ru-RU" sz="1800" dirty="0" err="1"/>
              <a:t>наночастиц</a:t>
            </a:r>
            <a:r>
              <a:rPr lang="ru-RU" sz="1800" dirty="0"/>
              <a:t> гравиметрическими </a:t>
            </a:r>
            <a:r>
              <a:rPr lang="ru-RU" sz="1800" dirty="0" smtClean="0"/>
              <a:t>методами</a:t>
            </a:r>
          </a:p>
          <a:p>
            <a:pPr marL="285750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ru-RU" sz="1800" b="1" dirty="0" err="1"/>
              <a:t>Коченкова</a:t>
            </a:r>
            <a:r>
              <a:rPr lang="ru-RU" sz="1800" b="1" dirty="0"/>
              <a:t> Ю.А.</a:t>
            </a:r>
            <a:r>
              <a:rPr lang="ru-RU" sz="1800" dirty="0"/>
              <a:t> - измерение про-/антиоксидантных свойств и каталитической активности </a:t>
            </a:r>
            <a:r>
              <a:rPr lang="ru-RU" sz="1800" dirty="0" err="1"/>
              <a:t>наночастиц</a:t>
            </a:r>
            <a:r>
              <a:rPr lang="ru-RU" sz="1800" dirty="0"/>
              <a:t> хемилюминесцентными методами в системах H2O2/</a:t>
            </a:r>
            <a:r>
              <a:rPr lang="ru-RU" sz="1800" dirty="0" err="1"/>
              <a:t>люминол</a:t>
            </a:r>
            <a:r>
              <a:rPr lang="ru-RU" sz="1800" dirty="0"/>
              <a:t>), установление механизма протекания реакции</a:t>
            </a:r>
            <a:r>
              <a:rPr lang="ru-RU" sz="1800" dirty="0" smtClean="0"/>
              <a:t>.</a:t>
            </a:r>
          </a:p>
          <a:p>
            <a:pPr marL="285750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ru-RU" sz="1800" b="1" dirty="0" err="1"/>
              <a:t>Тронев</a:t>
            </a:r>
            <a:r>
              <a:rPr lang="ru-RU" sz="1800" b="1" dirty="0"/>
              <a:t> И.В. </a:t>
            </a:r>
            <a:r>
              <a:rPr lang="ru-RU" sz="1800" dirty="0"/>
              <a:t>- анализ физико-химических свойств </a:t>
            </a:r>
            <a:r>
              <a:rPr lang="ru-RU" sz="1800" dirty="0" err="1"/>
              <a:t>наночастиц</a:t>
            </a:r>
            <a:r>
              <a:rPr lang="ru-RU" sz="1800" dirty="0"/>
              <a:t> методами рентгенофазового анализа, просвечивающей и сканирующей микроскопии, ИК- и УФ-спектроскопии. </a:t>
            </a:r>
            <a:endParaRPr lang="ru-RU" sz="1800" dirty="0" smtClean="0"/>
          </a:p>
          <a:p>
            <a:pPr marL="285750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ru-RU" sz="1800" b="1" dirty="0" err="1"/>
              <a:t>Шейченко</a:t>
            </a:r>
            <a:r>
              <a:rPr lang="ru-RU" sz="1800" b="1" dirty="0"/>
              <a:t> Е.Д</a:t>
            </a:r>
            <a:r>
              <a:rPr lang="ru-RU" sz="1800" dirty="0"/>
              <a:t>.- измерение каталитической активности </a:t>
            </a:r>
            <a:r>
              <a:rPr lang="ru-RU" sz="1800" dirty="0" err="1"/>
              <a:t>наночастиц</a:t>
            </a:r>
            <a:r>
              <a:rPr lang="ru-RU" sz="1800" dirty="0"/>
              <a:t> колориметрическими методами на примере окисления ТМБ (3,3’,5,5’-тетраметилбензидина), установление механизма протекания реакции. Оценка числа и частоты оборотов, организация научных семинаров.</a:t>
            </a:r>
            <a:endParaRPr lang="ru-RU" sz="18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Факультет Химии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Базовая кафедра неорганической химии и материаловедения Института общей и неорганической химии им. Н.С. Курнакова РАН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НУГ «</a:t>
            </a:r>
            <a:r>
              <a:rPr lang="ru-RU" dirty="0" err="1" smtClean="0"/>
              <a:t>Наноэнзимы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Москва, 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8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738" y="1447790"/>
            <a:ext cx="6574137" cy="777025"/>
          </a:xfrm>
        </p:spPr>
        <p:txBody>
          <a:bodyPr/>
          <a:lstStyle/>
          <a:p>
            <a:r>
              <a:rPr lang="ru-RU" dirty="0" smtClean="0"/>
              <a:t>Центр коллективного пользования ИОНХ РАН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Факультет Химии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Базовая кафедра неорганической химии и материаловедения Института общей и неорганической химии им. Н.С. Курнакова РАН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НУГ «</a:t>
            </a:r>
            <a:r>
              <a:rPr lang="ru-RU" dirty="0" err="1" smtClean="0"/>
              <a:t>Наноэнзимы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Москва, 2024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271" y="903509"/>
            <a:ext cx="1865585" cy="186558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043871" y="2733531"/>
            <a:ext cx="2156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Сайт ЦКП ИОНХ РАН</a:t>
            </a:r>
            <a:endParaRPr lang="ru-RU" dirty="0"/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12844" y="1996965"/>
            <a:ext cx="5835923" cy="3944097"/>
          </a:xfrm>
        </p:spPr>
        <p:txBody>
          <a:bodyPr numCol="1">
            <a:normAutofit/>
          </a:bodyPr>
          <a:lstStyle/>
          <a:p>
            <a:r>
              <a:rPr lang="ru-RU" sz="2400" b="1" dirty="0" smtClean="0"/>
              <a:t>Список направлений исследований 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/>
              <a:t>Электронно-микроскопические </a:t>
            </a:r>
            <a:r>
              <a:rPr lang="ru-RU" sz="1800" dirty="0" smtClean="0"/>
              <a:t>исследования;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 smtClean="0"/>
              <a:t>Рентгенофазовый </a:t>
            </a:r>
            <a:r>
              <a:rPr lang="ru-RU" sz="1800" dirty="0"/>
              <a:t>и рентгеноструктурный </a:t>
            </a:r>
            <a:r>
              <a:rPr lang="ru-RU" sz="1800" dirty="0" smtClean="0"/>
              <a:t>анализ;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 smtClean="0"/>
              <a:t>Исследования </a:t>
            </a:r>
            <a:r>
              <a:rPr lang="ru-RU" sz="1800" dirty="0"/>
              <a:t>физических свойств </a:t>
            </a:r>
            <a:r>
              <a:rPr lang="ru-RU" sz="1800" dirty="0" smtClean="0"/>
              <a:t>материалов;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 smtClean="0"/>
              <a:t>Спектроскопические исследования;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 smtClean="0"/>
              <a:t>Термический анализ;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 smtClean="0"/>
              <a:t>Количественный CHNS-анализ;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 smtClean="0"/>
              <a:t>Анализ </a:t>
            </a:r>
            <a:r>
              <a:rPr lang="ru-RU" sz="1800" dirty="0"/>
              <a:t>удельной поверхности и плотности.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0952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738" y="1447790"/>
            <a:ext cx="6574137" cy="777025"/>
          </a:xfrm>
        </p:spPr>
        <p:txBody>
          <a:bodyPr/>
          <a:lstStyle/>
          <a:p>
            <a:r>
              <a:rPr lang="ru-RU" b="1" dirty="0" smtClean="0"/>
              <a:t>Темы будущих семинаров</a:t>
            </a:r>
            <a:endParaRPr lang="ru-RU" b="1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Факультет Химии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Базовая кафедра неорганической химии и материаловедения Института общей и неорганической химии им. Н.С. Курнакова РАН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НУГ «</a:t>
            </a:r>
            <a:r>
              <a:rPr lang="ru-RU" dirty="0" err="1" smtClean="0"/>
              <a:t>Наноэнзимы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Москва, 2024</a:t>
            </a:r>
            <a:endParaRPr lang="ru-RU" dirty="0"/>
          </a:p>
        </p:txBody>
      </p:sp>
      <p:sp>
        <p:nvSpPr>
          <p:cNvPr id="12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12844" y="1996965"/>
            <a:ext cx="7532066" cy="3944097"/>
          </a:xfrm>
        </p:spPr>
        <p:txBody>
          <a:bodyPr numCol="1">
            <a:norm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/>
              <a:t>Каталитическая </a:t>
            </a:r>
            <a:r>
              <a:rPr lang="ru-RU" sz="1800" dirty="0" err="1"/>
              <a:t>vs</a:t>
            </a:r>
            <a:r>
              <a:rPr lang="ru-RU" sz="1800" dirty="0"/>
              <a:t>. </a:t>
            </a:r>
            <a:r>
              <a:rPr lang="ru-RU" sz="1800" dirty="0" err="1"/>
              <a:t>редокс</a:t>
            </a:r>
            <a:r>
              <a:rPr lang="ru-RU" sz="1800" dirty="0"/>
              <a:t>-активность </a:t>
            </a:r>
            <a:r>
              <a:rPr lang="ru-RU" sz="1800" dirty="0" err="1"/>
              <a:t>нанодисперсных</a:t>
            </a:r>
            <a:r>
              <a:rPr lang="ru-RU" sz="1800" dirty="0"/>
              <a:t> </a:t>
            </a:r>
            <a:r>
              <a:rPr lang="ru-RU" sz="1800" dirty="0" smtClean="0"/>
              <a:t>материалов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/>
              <a:t>Методы мягкой химии для получения </a:t>
            </a:r>
            <a:r>
              <a:rPr lang="ru-RU" sz="1800" dirty="0" err="1"/>
              <a:t>нанодисперсных</a:t>
            </a:r>
            <a:r>
              <a:rPr lang="ru-RU" sz="1800" dirty="0"/>
              <a:t> </a:t>
            </a:r>
            <a:r>
              <a:rPr lang="ru-RU" sz="1800" dirty="0" smtClean="0"/>
              <a:t>материалов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/>
              <a:t>Методы анализа </a:t>
            </a:r>
            <a:r>
              <a:rPr lang="ru-RU" sz="1800" dirty="0" err="1"/>
              <a:t>ферментоподобных</a:t>
            </a:r>
            <a:r>
              <a:rPr lang="ru-RU" sz="1800" dirty="0"/>
              <a:t> </a:t>
            </a:r>
            <a:r>
              <a:rPr lang="ru-RU" sz="1800" dirty="0" smtClean="0"/>
              <a:t>свойств </a:t>
            </a:r>
            <a:r>
              <a:rPr lang="ru-RU" sz="1800" dirty="0" err="1"/>
              <a:t>наночастиц</a:t>
            </a:r>
            <a:endParaRPr lang="ru-RU" sz="1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/>
              <a:t>Моделирование кинетики </a:t>
            </a:r>
            <a:endParaRPr lang="ru-RU" sz="18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sz="1800" dirty="0" smtClean="0"/>
              <a:t>Цикл семинаров: методы </a:t>
            </a:r>
            <a:r>
              <a:rPr lang="ru-RU" sz="1800" dirty="0"/>
              <a:t>анализа </a:t>
            </a:r>
            <a:r>
              <a:rPr lang="ru-RU" sz="1800" dirty="0" err="1"/>
              <a:t>наноматериалов</a:t>
            </a:r>
            <a:r>
              <a:rPr lang="ru-RU" sz="1800" dirty="0"/>
              <a:t>: </a:t>
            </a:r>
            <a:r>
              <a:rPr lang="ru-RU" sz="1800" dirty="0" smtClean="0"/>
              <a:t>рентгенофазовый анализ, растровая электронная микроскопия, динамическое </a:t>
            </a:r>
            <a:r>
              <a:rPr lang="ru-RU" sz="1800" dirty="0"/>
              <a:t>рассеяние света, ИК-спектроскопия, спектроскопия диффузного отражения</a:t>
            </a:r>
            <a:endParaRPr lang="ru-RU" sz="18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ru-RU" sz="1800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4714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customXml/itemProps2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471</Words>
  <Application>Microsoft Office PowerPoint</Application>
  <PresentationFormat>Широкоэкранный</PresentationFormat>
  <Paragraphs>53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HSE Sans</vt:lpstr>
      <vt:lpstr>Wingdings</vt:lpstr>
      <vt:lpstr>Office Theme</vt:lpstr>
      <vt:lpstr>Первый семинар</vt:lpstr>
      <vt:lpstr>Цели и задачи проекта</vt:lpstr>
      <vt:lpstr>Роли студентов в проекте</vt:lpstr>
      <vt:lpstr>Центр коллективного пользования ИОНХ РАН</vt:lpstr>
      <vt:lpstr>Темы будущих семинаров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Ekaterina Sheichenko</cp:lastModifiedBy>
  <cp:revision>17</cp:revision>
  <cp:lastPrinted>2021-11-11T13:08:42Z</cp:lastPrinted>
  <dcterms:created xsi:type="dcterms:W3CDTF">2021-11-11T08:52:47Z</dcterms:created>
  <dcterms:modified xsi:type="dcterms:W3CDTF">2024-01-25T09:51:51Z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