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6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462698" y="417396"/>
            <a:ext cx="11341230" cy="104532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Заголовок 1"/>
          <p:cNvSpPr txBox="1"/>
          <p:nvPr userDrawn="1"/>
        </p:nvSpPr>
        <p:spPr bwMode="auto">
          <a:xfrm>
            <a:off x="310298" y="264997"/>
            <a:ext cx="11341231" cy="1045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4000">
              <a:latin typeface="Arial"/>
              <a:cs typeface="Arial"/>
            </a:endParaRPr>
          </a:p>
        </p:txBody>
      </p:sp>
      <p:sp>
        <p:nvSpPr>
          <p:cNvPr id="8" name="Заголовок 1"/>
          <p:cNvSpPr txBox="1"/>
          <p:nvPr userDrawn="1"/>
        </p:nvSpPr>
        <p:spPr bwMode="auto">
          <a:xfrm>
            <a:off x="1841467" y="2050340"/>
            <a:ext cx="3479865" cy="832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u="sng">
                <a:latin typeface="Arial"/>
                <a:cs typeface="Arial"/>
              </a:rPr>
              <a:t>План на сегодня:</a:t>
            </a:r>
            <a:endParaRPr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 bwMode="auto">
          <a:xfrm>
            <a:off x="310298" y="2954505"/>
            <a:ext cx="5996234" cy="30503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 bwMode="auto">
          <a:xfrm>
            <a:off x="6662738" y="2127250"/>
            <a:ext cx="5075237" cy="387826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ория сини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Google Shape;107;p16"/>
          <p:cNvSpPr txBox="1"/>
          <p:nvPr userDrawn="1"/>
        </p:nvSpPr>
        <p:spPr bwMode="auto">
          <a:xfrm>
            <a:off x="-1" y="0"/>
            <a:ext cx="12192000" cy="615600"/>
          </a:xfrm>
          <a:prstGeom prst="rect">
            <a:avLst/>
          </a:prstGeom>
          <a:solidFill>
            <a:srgbClr val="CCD9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800">
              <a:latin typeface="Arial"/>
              <a:cs typeface="Arial"/>
            </a:endParaRPr>
          </a:p>
        </p:txBody>
      </p: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0" y="6156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12192000" cy="615596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 bwMode="auto">
          <a:xfrm>
            <a:off x="401637" y="1007710"/>
            <a:ext cx="5025667" cy="50660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4"/>
          </p:nvPr>
        </p:nvSpPr>
        <p:spPr bwMode="auto">
          <a:xfrm>
            <a:off x="6764694" y="1007710"/>
            <a:ext cx="5025668" cy="50660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ини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Google Shape;107;p16"/>
          <p:cNvSpPr txBox="1"/>
          <p:nvPr userDrawn="1"/>
        </p:nvSpPr>
        <p:spPr bwMode="auto">
          <a:xfrm>
            <a:off x="-1" y="0"/>
            <a:ext cx="12192000" cy="615600"/>
          </a:xfrm>
          <a:prstGeom prst="rect">
            <a:avLst/>
          </a:prstGeom>
          <a:solidFill>
            <a:srgbClr val="CCD9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800">
              <a:latin typeface="Arial"/>
              <a:cs typeface="Arial"/>
            </a:endParaRPr>
          </a:p>
        </p:txBody>
      </p: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0" y="6156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12192000" cy="615596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ория оранжевы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Google Shape;107;p16"/>
          <p:cNvSpPr txBox="1"/>
          <p:nvPr userDrawn="1"/>
        </p:nvSpPr>
        <p:spPr bwMode="auto">
          <a:xfrm>
            <a:off x="-1" y="0"/>
            <a:ext cx="12192000" cy="615600"/>
          </a:xfrm>
          <a:prstGeom prst="rect">
            <a:avLst/>
          </a:prstGeom>
          <a:solidFill>
            <a:srgbClr val="F6C3A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800">
              <a:latin typeface="Arial"/>
              <a:cs typeface="Arial"/>
            </a:endParaRPr>
          </a:p>
        </p:txBody>
      </p: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0" y="6156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12192000" cy="615596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 bwMode="auto">
          <a:xfrm>
            <a:off x="401637" y="1007710"/>
            <a:ext cx="5025667" cy="50660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4"/>
          </p:nvPr>
        </p:nvSpPr>
        <p:spPr bwMode="auto">
          <a:xfrm>
            <a:off x="6764694" y="1007710"/>
            <a:ext cx="5025668" cy="50660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оранжевы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Google Shape;107;p16"/>
          <p:cNvSpPr txBox="1"/>
          <p:nvPr userDrawn="1"/>
        </p:nvSpPr>
        <p:spPr bwMode="auto">
          <a:xfrm>
            <a:off x="-1" y="0"/>
            <a:ext cx="12192000" cy="615600"/>
          </a:xfrm>
          <a:prstGeom prst="rect">
            <a:avLst/>
          </a:prstGeom>
          <a:solidFill>
            <a:srgbClr val="F6C3A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800">
              <a:latin typeface="Arial"/>
              <a:cs typeface="Arial"/>
            </a:endParaRPr>
          </a:p>
        </p:txBody>
      </p: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0" y="6156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12192000" cy="615596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ДЗ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Google Shape;128;p17"/>
          <p:cNvSpPr txBox="1"/>
          <p:nvPr userDrawn="1"/>
        </p:nvSpPr>
        <p:spPr bwMode="auto">
          <a:xfrm>
            <a:off x="2058196" y="6296580"/>
            <a:ext cx="740304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>
                <a:latin typeface="+mn-lt"/>
              </a:rPr>
              <a:t>Домашнее задание</a:t>
            </a:r>
            <a:r>
              <a:rPr lang="ru-RU" sz="2000">
                <a:latin typeface="+mn-lt"/>
              </a:rPr>
              <a:t> прислать до</a:t>
            </a:r>
            <a:r>
              <a:rPr lang="ru-RU" sz="2000"/>
              <a:t>   </a:t>
            </a:r>
            <a:endParaRPr sz="2000"/>
          </a:p>
        </p:txBody>
      </p:sp>
      <p:sp>
        <p:nvSpPr>
          <p:cNvPr id="6" name="Google Shape;141;p18"/>
          <p:cNvSpPr txBox="1"/>
          <p:nvPr userDrawn="1"/>
        </p:nvSpPr>
        <p:spPr bwMode="auto">
          <a:xfrm>
            <a:off x="0" y="-3299"/>
            <a:ext cx="12192000" cy="615600"/>
          </a:xfrm>
          <a:prstGeom prst="rect">
            <a:avLst/>
          </a:prstGeom>
          <a:solidFill>
            <a:srgbClr val="CCD9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/>
              <a:t>Подведем итоги:</a:t>
            </a:r>
            <a:endParaRPr sz="2800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516049" y="996081"/>
            <a:ext cx="308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latin typeface="+mn-lt"/>
                <a:cs typeface="Arial"/>
              </a:rPr>
              <a:t>Что нового я сегодня узнал?</a:t>
            </a:r>
            <a:endParaRPr lang="ru-RU" sz="2000">
              <a:latin typeface="+mn-lt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4553852" y="996083"/>
            <a:ext cx="308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latin typeface="+mn-lt"/>
                <a:cs typeface="Arial"/>
              </a:rPr>
              <a:t>Что было самым интересным?</a:t>
            </a:r>
            <a:endParaRPr lang="ru-RU" sz="2000">
              <a:latin typeface="+mn-lt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8591655" y="996082"/>
            <a:ext cx="308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latin typeface="+mn-lt"/>
                <a:cs typeface="Arial"/>
              </a:rPr>
              <a:t>Мое впечатление от этого занятия?</a:t>
            </a:r>
            <a:endParaRPr lang="ru-RU" sz="2000">
              <a:latin typeface="+mn-lt"/>
              <a:cs typeface="Arial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 bwMode="auto">
          <a:xfrm>
            <a:off x="7623444" y="6371336"/>
            <a:ext cx="1128713" cy="3429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DF0318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0" y="6156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Баз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19063" y="1003602"/>
            <a:ext cx="10422115" cy="585439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278752" y="89202"/>
            <a:ext cx="867261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ru-RU" sz="4000" b="1" u="none">
                <a:latin typeface="+mj-lt"/>
                <a:cs typeface="Arial"/>
              </a:rPr>
              <a:t>Занятие 1. </a:t>
            </a:r>
            <a:r>
              <a:rPr lang="ru-RU" sz="4000" b="0" u="none">
                <a:latin typeface="+mj-lt"/>
                <a:cs typeface="Arial"/>
              </a:rPr>
              <a:t>Название (40 </a:t>
            </a:r>
            <a:r>
              <a:rPr lang="en-US" sz="4000" b="0" u="none">
                <a:latin typeface="+mj-lt"/>
                <a:cs typeface="Arial"/>
              </a:rPr>
              <a:t>pt)</a:t>
            </a:r>
            <a:r>
              <a:rPr lang="ru-RU" sz="4000" u="none">
                <a:latin typeface="+mj-lt"/>
                <a:cs typeface="Arial"/>
              </a:rPr>
              <a:t> </a:t>
            </a:r>
            <a:endParaRPr lang="ru-RU" sz="4000" b="0" u="none">
              <a:latin typeface="+mj-lt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45A5461-1756-48EE-A665-7A67165681EB}" type="datetimeFigureOut">
              <a:rPr lang="ru-RU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F7143E-A688-4CBC-A5AC-6E26F65B5F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099D4DC-BEA5-49FE-BC8C-D4CF8AA5190D}" type="datetimeFigureOut">
              <a:rPr lang="ru-RU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308F29A-31DD-4CDC-A52D-BF9688F4C04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F4F28F-0073-4F90-AD22-F37B18073FF3}" type="datetimeFigureOut">
              <a:rPr lang="ru-RU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63DAE2-179D-4564-BDFD-835FC9491C7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11" Type="http://schemas.openxmlformats.org/officeDocument/2006/relationships/image" Target="../media/image26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756471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639921" y="516775"/>
            <a:ext cx="9618485" cy="939337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4000">
                <a:latin typeface="Arial"/>
                <a:ea typeface="Roboto"/>
                <a:cs typeface="Arial"/>
              </a:rPr>
              <a:t>Нанозимология - наука </a:t>
            </a:r>
            <a:r>
              <a:rPr lang="en-US" sz="4000">
                <a:latin typeface="Arial"/>
                <a:ea typeface="Roboto"/>
                <a:cs typeface="Arial"/>
              </a:rPr>
              <a:t>XXI </a:t>
            </a:r>
            <a:r>
              <a:rPr lang="ru-RU" sz="4000">
                <a:latin typeface="Arial"/>
                <a:ea typeface="Roboto"/>
                <a:cs typeface="Arial"/>
              </a:rPr>
              <a:t>века</a:t>
            </a:r>
            <a:endParaRPr/>
          </a:p>
        </p:txBody>
      </p:sp>
      <p:sp>
        <p:nvSpPr>
          <p:cNvPr id="1063210492" name="Прямоугольник 9"/>
          <p:cNvSpPr/>
          <p:nvPr/>
        </p:nvSpPr>
        <p:spPr bwMode="auto">
          <a:xfrm>
            <a:off x="0" y="0"/>
            <a:ext cx="2571188" cy="6858000"/>
          </a:xfrm>
          <a:prstGeom prst="rect">
            <a:avLst/>
          </a:prstGeom>
          <a:solidFill>
            <a:srgbClr val="CCD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64852257" name="Прямая соединительная линия 5"/>
          <p:cNvCxnSpPr>
            <a:cxnSpLocks/>
          </p:cNvCxnSpPr>
          <p:nvPr/>
        </p:nvCxnSpPr>
        <p:spPr bwMode="auto">
          <a:xfrm>
            <a:off x="2550592" y="0"/>
            <a:ext cx="0" cy="6858000"/>
          </a:xfrm>
          <a:prstGeom prst="line">
            <a:avLst/>
          </a:prstGeom>
          <a:ln w="28575">
            <a:solidFill>
              <a:srgbClr val="749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9430724" name="Рисунок 18"/>
          <p:cNvPicPr>
            <a:picLocks noChangeAspect="1"/>
          </p:cNvPicPr>
          <p:nvPr/>
        </p:nvPicPr>
        <p:blipFill>
          <a:blip r:embed="rId2"/>
          <a:srcRect l="23488" t="13959" r="41307" b="38919"/>
          <a:stretch/>
        </p:blipFill>
        <p:spPr bwMode="auto">
          <a:xfrm>
            <a:off x="3212825" y="2132634"/>
            <a:ext cx="3533878" cy="3311089"/>
          </a:xfrm>
          <a:prstGeom prst="rect">
            <a:avLst/>
          </a:prstGeom>
        </p:spPr>
      </p:pic>
      <p:sp>
        <p:nvSpPr>
          <p:cNvPr id="520914320" name="Стрелка: вправо 15"/>
          <p:cNvSpPr/>
          <p:nvPr/>
        </p:nvSpPr>
        <p:spPr bwMode="auto">
          <a:xfrm>
            <a:off x="6937128" y="3317351"/>
            <a:ext cx="1659115" cy="47082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D9F5"/>
          </a:solidFill>
          <a:ln>
            <a:solidFill>
              <a:srgbClr val="7496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52757346" name="Овал 2"/>
          <p:cNvSpPr/>
          <p:nvPr/>
        </p:nvSpPr>
        <p:spPr bwMode="auto">
          <a:xfrm>
            <a:off x="9305223" y="2343960"/>
            <a:ext cx="2422530" cy="2422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01636244" name="Овал 6"/>
          <p:cNvSpPr/>
          <p:nvPr/>
        </p:nvSpPr>
        <p:spPr bwMode="auto">
          <a:xfrm>
            <a:off x="9763958" y="2799066"/>
            <a:ext cx="1508688" cy="15086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4984325" name="Рисунок 12"/>
          <p:cNvPicPr>
            <a:picLocks noChangeAspect="1"/>
          </p:cNvPicPr>
          <p:nvPr/>
        </p:nvPicPr>
        <p:blipFill>
          <a:blip r:embed="rId2"/>
          <a:srcRect l="23488" t="13959" r="41307" b="38919"/>
          <a:stretch/>
        </p:blipFill>
        <p:spPr bwMode="auto">
          <a:xfrm>
            <a:off x="9439920" y="2406573"/>
            <a:ext cx="1002540" cy="939336"/>
          </a:xfrm>
          <a:prstGeom prst="rect">
            <a:avLst/>
          </a:prstGeom>
        </p:spPr>
      </p:pic>
      <p:pic>
        <p:nvPicPr>
          <p:cNvPr id="1884176389" name="Рисунок 13"/>
          <p:cNvPicPr>
            <a:picLocks noChangeAspect="1"/>
          </p:cNvPicPr>
          <p:nvPr/>
        </p:nvPicPr>
        <p:blipFill>
          <a:blip r:embed="rId2"/>
          <a:srcRect l="23488" t="13959" r="41307" b="38919"/>
          <a:stretch/>
        </p:blipFill>
        <p:spPr bwMode="auto">
          <a:xfrm>
            <a:off x="9118440" y="3208513"/>
            <a:ext cx="1002540" cy="939336"/>
          </a:xfrm>
          <a:prstGeom prst="rect">
            <a:avLst/>
          </a:prstGeom>
        </p:spPr>
      </p:pic>
      <p:pic>
        <p:nvPicPr>
          <p:cNvPr id="695007134" name="Рисунок 16"/>
          <p:cNvPicPr>
            <a:picLocks noChangeAspect="1"/>
          </p:cNvPicPr>
          <p:nvPr/>
        </p:nvPicPr>
        <p:blipFill>
          <a:blip r:embed="rId2"/>
          <a:srcRect l="23488" t="13959" r="41307" b="38919"/>
          <a:stretch/>
        </p:blipFill>
        <p:spPr bwMode="auto">
          <a:xfrm>
            <a:off x="9522491" y="3907105"/>
            <a:ext cx="1002540" cy="939336"/>
          </a:xfrm>
          <a:prstGeom prst="rect">
            <a:avLst/>
          </a:prstGeom>
        </p:spPr>
      </p:pic>
      <p:pic>
        <p:nvPicPr>
          <p:cNvPr id="27312957" name="Рисунок 17"/>
          <p:cNvPicPr>
            <a:picLocks noChangeAspect="1"/>
          </p:cNvPicPr>
          <p:nvPr/>
        </p:nvPicPr>
        <p:blipFill>
          <a:blip r:embed="rId2"/>
          <a:srcRect l="23488" t="13959" r="41307" b="38919"/>
          <a:stretch/>
        </p:blipFill>
        <p:spPr bwMode="auto">
          <a:xfrm>
            <a:off x="10325878" y="4067454"/>
            <a:ext cx="1002540" cy="939336"/>
          </a:xfrm>
          <a:prstGeom prst="rect">
            <a:avLst/>
          </a:prstGeom>
        </p:spPr>
      </p:pic>
      <p:pic>
        <p:nvPicPr>
          <p:cNvPr id="1127809049" name="Рисунок 19"/>
          <p:cNvPicPr>
            <a:picLocks noChangeAspect="1"/>
          </p:cNvPicPr>
          <p:nvPr/>
        </p:nvPicPr>
        <p:blipFill>
          <a:blip r:embed="rId2"/>
          <a:srcRect l="23488" t="13959" r="41307" b="38919"/>
          <a:stretch/>
        </p:blipFill>
        <p:spPr bwMode="auto">
          <a:xfrm>
            <a:off x="10998930" y="3451392"/>
            <a:ext cx="1002540" cy="939336"/>
          </a:xfrm>
          <a:prstGeom prst="rect">
            <a:avLst/>
          </a:prstGeom>
        </p:spPr>
      </p:pic>
      <p:pic>
        <p:nvPicPr>
          <p:cNvPr id="313090508" name="Рисунок 20"/>
          <p:cNvPicPr>
            <a:picLocks noChangeAspect="1"/>
          </p:cNvPicPr>
          <p:nvPr/>
        </p:nvPicPr>
        <p:blipFill>
          <a:blip r:embed="rId2"/>
          <a:srcRect l="23488" t="13959" r="41307" b="38919"/>
          <a:stretch/>
        </p:blipFill>
        <p:spPr bwMode="auto">
          <a:xfrm>
            <a:off x="10317476" y="2127237"/>
            <a:ext cx="1002540" cy="939336"/>
          </a:xfrm>
          <a:prstGeom prst="rect">
            <a:avLst/>
          </a:prstGeom>
        </p:spPr>
      </p:pic>
      <p:pic>
        <p:nvPicPr>
          <p:cNvPr id="1520641519" name="Рисунок 21"/>
          <p:cNvPicPr>
            <a:picLocks noChangeAspect="1"/>
          </p:cNvPicPr>
          <p:nvPr/>
        </p:nvPicPr>
        <p:blipFill>
          <a:blip r:embed="rId2"/>
          <a:srcRect l="23488" t="13959" r="41307" b="38919"/>
          <a:stretch/>
        </p:blipFill>
        <p:spPr bwMode="auto">
          <a:xfrm>
            <a:off x="10929084" y="2681734"/>
            <a:ext cx="1002540" cy="939336"/>
          </a:xfrm>
          <a:prstGeom prst="rect">
            <a:avLst/>
          </a:prstGeom>
        </p:spPr>
      </p:pic>
      <p:pic>
        <p:nvPicPr>
          <p:cNvPr id="19" name="Picture 2" descr="Институт общей и неорганической химии им. Н.С. Курнакова РАН | CoLab">
            <a:extLst>
              <a:ext uri="{FF2B5EF4-FFF2-40B4-BE49-F238E27FC236}">
                <a16:creationId xmlns:a16="http://schemas.microsoft.com/office/drawing/2014/main" id="{E2DFC328-025A-4511-8D4A-610859A0A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67" y="348986"/>
            <a:ext cx="1505604" cy="150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Институт общей и неорганической химии им. Н.С. Курнакова РАН | CoLab">
            <a:extLst>
              <a:ext uri="{FF2B5EF4-FFF2-40B4-BE49-F238E27FC236}">
                <a16:creationId xmlns:a16="http://schemas.microsoft.com/office/drawing/2014/main" id="{9C9E3BE9-E671-4FD3-9F83-8DB739E8B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4" y="1991502"/>
            <a:ext cx="1629568" cy="162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" name="Google Shape;107;p16"/>
          <p:cNvSpPr txBox="1"/>
          <p:nvPr/>
        </p:nvSpPr>
        <p:spPr bwMode="auto">
          <a:xfrm>
            <a:off x="0" y="-3299"/>
            <a:ext cx="12192000" cy="615600"/>
          </a:xfrm>
          <a:prstGeom prst="rect">
            <a:avLst/>
          </a:prstGeom>
          <a:solidFill>
            <a:srgbClr val="CCD9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/>
              <a:t>Исследования нанозимов</a:t>
            </a:r>
            <a:endParaRPr sz="2800"/>
          </a:p>
        </p:txBody>
      </p:sp>
      <p:cxnSp>
        <p:nvCxnSpPr>
          <p:cNvPr id="45" name="Прямая соединительная линия 44"/>
          <p:cNvCxnSpPr>
            <a:cxnSpLocks/>
          </p:cNvCxnSpPr>
          <p:nvPr/>
        </p:nvCxnSpPr>
        <p:spPr bwMode="auto">
          <a:xfrm>
            <a:off x="-9939" y="612300"/>
            <a:ext cx="122012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266773" y="6366922"/>
            <a:ext cx="2743200" cy="365125"/>
          </a:xfrm>
        </p:spPr>
        <p:txBody>
          <a:bodyPr/>
          <a:lstStyle/>
          <a:p>
            <a:pPr>
              <a:defRPr/>
            </a:pPr>
            <a:fld id="{DCC872DF-157B-4515-93E7-0F68FFC85200}" type="slidenum">
              <a:rPr lang="ru-RU" sz="2800">
                <a:solidFill>
                  <a:schemeClr val="tx1"/>
                </a:solidFill>
                <a:latin typeface="Arial"/>
                <a:ea typeface="Roboto"/>
                <a:cs typeface="Arial"/>
              </a:rPr>
              <a:t>10</a:t>
            </a:fld>
            <a:endParaRPr lang="ru-RU" sz="2800">
              <a:solidFill>
                <a:schemeClr val="tx1"/>
              </a:solidFill>
              <a:latin typeface="Arial"/>
              <a:ea typeface="Roboto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40051" y="2340621"/>
            <a:ext cx="4420217" cy="266737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 bwMode="auto">
          <a:xfrm>
            <a:off x="421331" y="1337480"/>
            <a:ext cx="3896669" cy="775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ru-RU" b="1">
                <a:latin typeface="Arial"/>
                <a:cs typeface="Arial"/>
              </a:rPr>
              <a:t>Количество выпущенных статей по нанозимам в год *</a:t>
            </a:r>
            <a:endParaRPr lang="ru-RU" sz="1800" b="1">
              <a:latin typeface="Arial"/>
              <a:cs typeface="Arial"/>
            </a:endParaRPr>
          </a:p>
        </p:txBody>
      </p:sp>
      <p:pic>
        <p:nvPicPr>
          <p:cNvPr id="8196" name="Picture 4" descr="Molecular structure of Prussian blue and metal phthalocyanine. (For... |  Download Scientific Diagram"/>
          <p:cNvPicPr>
            <a:picLocks noChangeAspect="1" noChangeArrowheads="1"/>
          </p:cNvPicPr>
          <p:nvPr/>
        </p:nvPicPr>
        <p:blipFill>
          <a:blip r:embed="rId3"/>
          <a:srcRect b="9388"/>
          <a:stretch/>
        </p:blipFill>
        <p:spPr bwMode="auto">
          <a:xfrm>
            <a:off x="6433109" y="1391592"/>
            <a:ext cx="4950536" cy="2348420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 bwMode="auto">
          <a:xfrm>
            <a:off x="7086291" y="840358"/>
            <a:ext cx="4155440" cy="41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ru-RU" sz="1800" b="1">
                <a:latin typeface="Arial"/>
                <a:cs typeface="Arial"/>
              </a:rPr>
              <a:t>Наиболее популярные нанозимы:</a:t>
            </a:r>
            <a:endParaRPr/>
          </a:p>
        </p:txBody>
      </p:sp>
      <p:sp>
        <p:nvSpPr>
          <p:cNvPr id="11" name="Овал 10"/>
          <p:cNvSpPr/>
          <p:nvPr/>
        </p:nvSpPr>
        <p:spPr bwMode="auto">
          <a:xfrm>
            <a:off x="6111560" y="4124545"/>
            <a:ext cx="965770" cy="96577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TextBox 57"/>
          <p:cNvSpPr txBox="1"/>
          <p:nvPr/>
        </p:nvSpPr>
        <p:spPr bwMode="auto">
          <a:xfrm>
            <a:off x="7086291" y="3623507"/>
            <a:ext cx="3896669" cy="41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ru-RU" sz="1800">
                <a:latin typeface="Arial"/>
                <a:cs typeface="Arial"/>
              </a:rPr>
              <a:t>Наночастицы со связью М-С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314960" y="5007993"/>
            <a:ext cx="400304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ru-RU" sz="2000">
                <a:latin typeface="Arial"/>
                <a:cs typeface="Arial"/>
              </a:rPr>
              <a:t>* по данным</a:t>
            </a:r>
            <a:r>
              <a:rPr lang="en-US" sz="2000">
                <a:latin typeface="Arial"/>
                <a:cs typeface="Arial"/>
              </a:rPr>
              <a:t> app.dimensions.ai </a:t>
            </a:r>
            <a:r>
              <a:rPr lang="ru-RU" sz="2000">
                <a:latin typeface="Arial"/>
                <a:cs typeface="Arial"/>
              </a:rPr>
              <a:t>на </a:t>
            </a:r>
            <a:r>
              <a:rPr lang="en-US" sz="2000">
                <a:latin typeface="Arial"/>
                <a:cs typeface="Arial"/>
              </a:rPr>
              <a:t>29.09.2024</a:t>
            </a:r>
            <a:endParaRPr lang="ru-RU" sz="2000">
              <a:latin typeface="Arial"/>
              <a:cs typeface="Arial"/>
            </a:endParaRPr>
          </a:p>
        </p:txBody>
      </p:sp>
      <p:sp>
        <p:nvSpPr>
          <p:cNvPr id="86" name="Овал 85"/>
          <p:cNvSpPr/>
          <p:nvPr/>
        </p:nvSpPr>
        <p:spPr bwMode="auto">
          <a:xfrm>
            <a:off x="7749397" y="4114386"/>
            <a:ext cx="965770" cy="9657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TextBox 67"/>
          <p:cNvSpPr txBox="1"/>
          <p:nvPr/>
        </p:nvSpPr>
        <p:spPr bwMode="auto">
          <a:xfrm>
            <a:off x="7215676" y="6317062"/>
            <a:ext cx="3896669" cy="41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ru-RU">
                <a:latin typeface="Arial"/>
                <a:cs typeface="Arial"/>
              </a:rPr>
              <a:t>Благородные</a:t>
            </a:r>
            <a:r>
              <a:rPr lang="ru-RU" sz="1800">
                <a:latin typeface="Arial"/>
                <a:cs typeface="Arial"/>
              </a:rPr>
              <a:t> металлы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6160259" y="414050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2400">
                <a:latin typeface="Arial"/>
                <a:cs typeface="Arial"/>
              </a:rPr>
              <a:t>CeO</a:t>
            </a:r>
            <a:r>
              <a:rPr lang="en-US" sz="2400" baseline="-25000">
                <a:latin typeface="Arial"/>
                <a:cs typeface="Arial"/>
              </a:rPr>
              <a:t>2</a:t>
            </a:r>
            <a:endParaRPr lang="ru-RU" sz="2400" baseline="-25000">
              <a:latin typeface="Arial"/>
              <a:cs typeface="Arial"/>
            </a:endParaRPr>
          </a:p>
        </p:txBody>
      </p:sp>
      <p:sp>
        <p:nvSpPr>
          <p:cNvPr id="87" name="Овал 86"/>
          <p:cNvSpPr/>
          <p:nvPr/>
        </p:nvSpPr>
        <p:spPr bwMode="auto">
          <a:xfrm>
            <a:off x="9389904" y="4094498"/>
            <a:ext cx="965770" cy="9657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 bwMode="auto">
          <a:xfrm>
            <a:off x="10982960" y="4094498"/>
            <a:ext cx="965770" cy="9657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TextBox 69"/>
          <p:cNvSpPr txBox="1"/>
          <p:nvPr/>
        </p:nvSpPr>
        <p:spPr bwMode="auto">
          <a:xfrm>
            <a:off x="7777776" y="41201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Fe</a:t>
            </a:r>
            <a:r>
              <a:rPr lang="en-US" sz="2400" baseline="-2500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en-US" sz="2400" baseline="-2500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lang="ru-RU" sz="2400" baseline="-25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4" name="TextBox 73"/>
          <p:cNvSpPr txBox="1"/>
          <p:nvPr/>
        </p:nvSpPr>
        <p:spPr bwMode="auto">
          <a:xfrm>
            <a:off x="9435933" y="41201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2400">
                <a:latin typeface="Arial"/>
                <a:cs typeface="Arial"/>
              </a:rPr>
              <a:t>WO</a:t>
            </a:r>
            <a:r>
              <a:rPr lang="en-US" sz="2400" baseline="-25000">
                <a:latin typeface="Arial"/>
                <a:cs typeface="Arial"/>
              </a:rPr>
              <a:t>3</a:t>
            </a:r>
            <a:endParaRPr lang="ru-RU" sz="2400" baseline="-25000">
              <a:latin typeface="Arial"/>
              <a:cs typeface="Arial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>
            <a:off x="11012810" y="41201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2400">
                <a:latin typeface="Arial"/>
                <a:cs typeface="Arial"/>
              </a:rPr>
              <a:t>TiO</a:t>
            </a:r>
            <a:r>
              <a:rPr lang="en-US" sz="2400" baseline="-25000">
                <a:latin typeface="Arial"/>
                <a:cs typeface="Arial"/>
              </a:rPr>
              <a:t>2</a:t>
            </a:r>
            <a:endParaRPr lang="ru-RU" sz="2400" baseline="-25000">
              <a:latin typeface="Arial"/>
              <a:cs typeface="Arial"/>
            </a:endParaRPr>
          </a:p>
        </p:txBody>
      </p:sp>
      <p:sp>
        <p:nvSpPr>
          <p:cNvPr id="85" name="TextBox 84"/>
          <p:cNvSpPr txBox="1"/>
          <p:nvPr/>
        </p:nvSpPr>
        <p:spPr bwMode="auto">
          <a:xfrm>
            <a:off x="7086291" y="5105250"/>
            <a:ext cx="3896669" cy="41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ru-RU" sz="1800">
                <a:latin typeface="Arial"/>
                <a:cs typeface="Arial"/>
              </a:rPr>
              <a:t>Оксиды переходных металлов</a:t>
            </a:r>
            <a:endParaRPr/>
          </a:p>
        </p:txBody>
      </p:sp>
      <p:sp>
        <p:nvSpPr>
          <p:cNvPr id="89" name="Овал 88"/>
          <p:cNvSpPr/>
          <p:nvPr/>
        </p:nvSpPr>
        <p:spPr bwMode="auto">
          <a:xfrm>
            <a:off x="7429665" y="5546473"/>
            <a:ext cx="782462" cy="782462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 bwMode="auto">
          <a:xfrm>
            <a:off x="7439825" y="5565817"/>
            <a:ext cx="740842" cy="740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2400">
                <a:latin typeface="Arial"/>
                <a:cs typeface="Arial"/>
              </a:rPr>
              <a:t>Au</a:t>
            </a:r>
            <a:endParaRPr lang="ru-RU" sz="2400">
              <a:latin typeface="Arial"/>
              <a:cs typeface="Arial"/>
            </a:endParaRPr>
          </a:p>
        </p:txBody>
      </p:sp>
      <p:sp>
        <p:nvSpPr>
          <p:cNvPr id="91" name="Овал 90"/>
          <p:cNvSpPr/>
          <p:nvPr/>
        </p:nvSpPr>
        <p:spPr bwMode="auto">
          <a:xfrm>
            <a:off x="8738810" y="5565937"/>
            <a:ext cx="782462" cy="7824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" name="TextBox 91"/>
          <p:cNvSpPr txBox="1"/>
          <p:nvPr/>
        </p:nvSpPr>
        <p:spPr bwMode="auto">
          <a:xfrm>
            <a:off x="8759130" y="5575122"/>
            <a:ext cx="740842" cy="740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2400">
                <a:latin typeface="Arial"/>
                <a:cs typeface="Arial"/>
              </a:rPr>
              <a:t>Pt</a:t>
            </a:r>
            <a:endParaRPr lang="ru-RU" sz="2400">
              <a:latin typeface="Arial"/>
              <a:cs typeface="Arial"/>
            </a:endParaRPr>
          </a:p>
        </p:txBody>
      </p:sp>
      <p:sp>
        <p:nvSpPr>
          <p:cNvPr id="93" name="Овал 92"/>
          <p:cNvSpPr/>
          <p:nvPr/>
        </p:nvSpPr>
        <p:spPr bwMode="auto">
          <a:xfrm>
            <a:off x="10045533" y="5565937"/>
            <a:ext cx="782462" cy="7824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 bwMode="auto">
          <a:xfrm>
            <a:off x="10045533" y="5726335"/>
            <a:ext cx="803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>
                <a:latin typeface="Arial"/>
                <a:cs typeface="Arial"/>
              </a:rPr>
              <a:t>Ag</a:t>
            </a:r>
            <a:endParaRPr lang="ru-RU"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7;p16"/>
          <p:cNvSpPr txBox="1"/>
          <p:nvPr/>
        </p:nvSpPr>
        <p:spPr bwMode="auto">
          <a:xfrm>
            <a:off x="-1" y="0"/>
            <a:ext cx="12192000" cy="615600"/>
          </a:xfrm>
          <a:prstGeom prst="rect">
            <a:avLst/>
          </a:prstGeom>
          <a:solidFill>
            <a:srgbClr val="CCD9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>
                <a:latin typeface="Arial"/>
                <a:cs typeface="Arial"/>
              </a:rPr>
              <a:t>Ферменты </a:t>
            </a:r>
            <a:r>
              <a:rPr lang="en-US" sz="2800">
                <a:latin typeface="Arial"/>
                <a:cs typeface="Arial"/>
              </a:rPr>
              <a:t>vs. </a:t>
            </a:r>
            <a:r>
              <a:rPr lang="ru-RU" sz="2800">
                <a:latin typeface="Arial"/>
                <a:cs typeface="Arial"/>
              </a:rPr>
              <a:t>Нанозимы</a:t>
            </a: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>
            <a:off x="-9939" y="612300"/>
            <a:ext cx="122012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5"/>
          <p:cNvGraphicFramePr>
            <a:graphicFrameLocks noGrp="1"/>
          </p:cNvGraphicFramePr>
          <p:nvPr/>
        </p:nvGraphicFramePr>
        <p:xfrm>
          <a:off x="1056000" y="954616"/>
          <a:ext cx="10080000" cy="5568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96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Ферменты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CCD9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Факторы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CCD9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Нанозимы</a:t>
                      </a: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CCD9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01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Очень селективны</a:t>
                      </a: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Селективность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Чаще всего катализируют ряд реакций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96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в 10</a:t>
                      </a:r>
                      <a:r>
                        <a:rPr lang="ru-RU" baseline="30000"/>
                        <a:t>6</a:t>
                      </a:r>
                      <a:r>
                        <a:rPr lang="en-US" baseline="30000"/>
                        <a:t> </a:t>
                      </a:r>
                      <a:r>
                        <a:rPr lang="ru-RU"/>
                        <a:t>−</a:t>
                      </a:r>
                      <a:r>
                        <a:rPr lang="en-US"/>
                        <a:t> </a:t>
                      </a:r>
                      <a:r>
                        <a:rPr lang="ru-RU"/>
                        <a:t>10</a:t>
                      </a:r>
                      <a:r>
                        <a:rPr lang="ru-RU" baseline="30000"/>
                        <a:t>12</a:t>
                      </a:r>
                      <a:r>
                        <a:rPr lang="ru-RU"/>
                        <a:t> раз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Ускорение реакции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В 10</a:t>
                      </a:r>
                      <a:r>
                        <a:rPr lang="ru-RU" baseline="30000"/>
                        <a:t>3</a:t>
                      </a:r>
                      <a:r>
                        <a:rPr lang="en-US" baseline="30000"/>
                        <a:t> </a:t>
                      </a:r>
                      <a:r>
                        <a:rPr lang="ru-RU"/>
                        <a:t>−</a:t>
                      </a:r>
                      <a:r>
                        <a:rPr lang="en-US"/>
                        <a:t> </a:t>
                      </a:r>
                      <a:r>
                        <a:rPr lang="ru-RU"/>
                        <a:t>10</a:t>
                      </a:r>
                      <a:r>
                        <a:rPr lang="ru-RU" baseline="30000"/>
                        <a:t>10</a:t>
                      </a:r>
                      <a:r>
                        <a:rPr lang="ru-RU"/>
                        <a:t> раз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21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Да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Биосовместимость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Необходимо проверять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96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Крайне высокая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Стоимость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Средняя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601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Наибольшая активность при </a:t>
                      </a:r>
                      <a:r>
                        <a:rPr lang="en-US"/>
                        <a:t>pH 4</a:t>
                      </a:r>
                      <a:endParaRPr lang="ru-RU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Допустимые значения </a:t>
                      </a:r>
                      <a:r>
                        <a:rPr lang="en-US"/>
                        <a:t>pH</a:t>
                      </a:r>
                      <a:endParaRPr lang="ru-RU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Чаще всего стабильны в широком диапазоне </a:t>
                      </a:r>
                      <a:r>
                        <a:rPr lang="en-US"/>
                        <a:t>pH</a:t>
                      </a:r>
                      <a:endParaRPr lang="ru-RU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96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Не больше 45°С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  <a:beve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Допустимые значения температуры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  <a:beve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Любые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  <a:beve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204697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266772" y="6366921"/>
            <a:ext cx="2743200" cy="365124"/>
          </a:xfrm>
        </p:spPr>
        <p:txBody>
          <a:bodyPr/>
          <a:lstStyle/>
          <a:p>
            <a:pPr>
              <a:defRPr/>
            </a:pPr>
            <a:fld id="{8417B2A3-4DBD-8597-BF56-8F93B8942306}" type="slidenum">
              <a:rPr lang="ru-RU" sz="2800">
                <a:solidFill>
                  <a:schemeClr val="tx1"/>
                </a:solidFill>
                <a:latin typeface="Arial"/>
                <a:ea typeface="Roboto"/>
                <a:cs typeface="Arial"/>
              </a:rPr>
              <a:t>11</a:t>
            </a:fld>
            <a:endParaRPr lang="ru-RU" sz="2800">
              <a:solidFill>
                <a:schemeClr val="tx1"/>
              </a:solidFill>
              <a:latin typeface="Arial"/>
              <a:ea typeface="Roboto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" name="Google Shape;107;p16"/>
          <p:cNvSpPr txBox="1"/>
          <p:nvPr/>
        </p:nvSpPr>
        <p:spPr bwMode="auto">
          <a:xfrm>
            <a:off x="0" y="-3299"/>
            <a:ext cx="12192000" cy="615600"/>
          </a:xfrm>
          <a:prstGeom prst="rect">
            <a:avLst/>
          </a:prstGeom>
          <a:solidFill>
            <a:srgbClr val="CCD9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/>
              <a:t>Скорость химической реакции</a:t>
            </a:r>
            <a:endParaRPr sz="2800"/>
          </a:p>
        </p:txBody>
      </p:sp>
      <p:cxnSp>
        <p:nvCxnSpPr>
          <p:cNvPr id="45" name="Прямая соединительная линия 44"/>
          <p:cNvCxnSpPr>
            <a:cxnSpLocks/>
          </p:cNvCxnSpPr>
          <p:nvPr/>
        </p:nvCxnSpPr>
        <p:spPr bwMode="auto">
          <a:xfrm>
            <a:off x="-9939" y="612300"/>
            <a:ext cx="122012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266773" y="6366922"/>
            <a:ext cx="2743200" cy="365125"/>
          </a:xfrm>
        </p:spPr>
        <p:txBody>
          <a:bodyPr/>
          <a:lstStyle/>
          <a:p>
            <a:pPr>
              <a:defRPr/>
            </a:pPr>
            <a:fld id="{DCC872DF-157B-4515-93E7-0F68FFC85200}" type="slidenum">
              <a:rPr lang="ru-RU" sz="2800">
                <a:solidFill>
                  <a:schemeClr val="tx1"/>
                </a:solidFill>
                <a:latin typeface="Arial"/>
                <a:ea typeface="Roboto"/>
                <a:cs typeface="Arial"/>
              </a:rPr>
              <a:t>2</a:t>
            </a:fld>
            <a:endParaRPr lang="ru-RU" sz="2800">
              <a:solidFill>
                <a:schemeClr val="tx1"/>
              </a:solidFill>
              <a:latin typeface="Arial"/>
              <a:ea typeface="Roboto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7343478" y="1021868"/>
            <a:ext cx="3685881" cy="7164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3200">
                <a:latin typeface="Arial"/>
                <a:cs typeface="Arial"/>
              </a:rPr>
              <a:t>A + B </a:t>
            </a:r>
            <a:r>
              <a:rPr lang="ru-RU" sz="3200" b="0" i="0">
                <a:latin typeface="Arial"/>
              </a:rPr>
              <a:t>=</a:t>
            </a:r>
            <a:r>
              <a:rPr lang="en-US" sz="3200" b="0" i="0">
                <a:latin typeface="Arial"/>
              </a:rPr>
              <a:t> </a:t>
            </a:r>
            <a:r>
              <a:rPr lang="en-US" sz="3200">
                <a:latin typeface="Arial"/>
              </a:rPr>
              <a:t>AB</a:t>
            </a:r>
            <a:endParaRPr lang="ru-RU" sz="3200">
              <a:latin typeface="Arial"/>
              <a:cs typeface="Arial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39001" y="1925485"/>
            <a:ext cx="5481569" cy="412089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 bwMode="auto">
          <a:xfrm>
            <a:off x="271430" y="866477"/>
            <a:ext cx="5262104" cy="105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b="1">
                <a:solidFill>
                  <a:srgbClr val="DF0318"/>
                </a:solidFill>
                <a:latin typeface="Arial"/>
                <a:cs typeface="Arial"/>
              </a:rPr>
              <a:t>Скорость химической реакции</a:t>
            </a:r>
            <a:r>
              <a:rPr lang="ru-RU" b="1">
                <a:solidFill>
                  <a:srgbClr val="0036A7"/>
                </a:solidFill>
                <a:latin typeface="Arial"/>
                <a:cs typeface="Arial"/>
              </a:rPr>
              <a:t> </a:t>
            </a:r>
            <a:r>
              <a:rPr lang="ru-RU">
                <a:latin typeface="Arial"/>
                <a:cs typeface="Arial"/>
              </a:rPr>
              <a:t>– скорость накопления продуктов реакции в единице объёма.</a:t>
            </a:r>
            <a:endParaRPr lang="ru-RU" b="1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 bwMode="auto">
              <a:xfrm>
                <a:off x="357732" y="2047973"/>
                <a:ext cx="4751592" cy="914400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rmAutofit/>
              </a:bodyPr>
              <a:lstStyle/>
              <a:p>
                <a:pPr algn="ctr">
                  <a:defRPr/>
                </a:pPr>
                <mc:AlternateContent>
                  <mc:Choice Requires="a14">
                    <a14:m>
                      <m:oMath xmlns:m="http://schemas.openxmlformats.org/officeDocument/2006/math">
                        <m:r>
                          <a:rPr lang="en-US" sz="3200" b="0" i="1">
                            <a:latin typeface="Cambria Math"/>
                            <a:cs typeface="Arial"/>
                          </a:rPr>
                          <m:t>𝑟</m:t>
                        </m:r>
                        <m:r>
                          <a:rPr lang="en-US" sz="3200" b="0" i="1">
                            <a:latin typeface="Cambria Math"/>
                            <a:cs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>
                                <a:latin typeface="Cambria Math" panose="02040503050406030204" pitchFamily="18" charset="0"/>
                                <a:ea typeface="Cambria Math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latin typeface="Cambria Math"/>
                                <a:cs typeface="Arial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latin typeface="Cambria Math"/>
                                <a:cs typeface="Arial"/>
                              </a:rPr>
                              <m:t>𝑉</m:t>
                            </m:r>
                          </m:den>
                        </m:f>
                        <m:f>
                          <m:fPr>
                            <m:ctrlPr>
                              <a:rPr lang="en-US" sz="3200" b="0" i="1">
                                <a:latin typeface="Cambria Math" panose="02040503050406030204" pitchFamily="18" charset="0"/>
                                <a:ea typeface="Cambria Math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latin typeface="Cambria Math"/>
                                <a:ea typeface="Cambria Math"/>
                                <a:cs typeface="Arial"/>
                              </a:rPr>
                              <m:t>∆</m:t>
                            </m:r>
                            <m:r>
                              <a:rPr lang="en-US" sz="3200" b="0" i="1">
                                <a:latin typeface="Cambria Math"/>
                                <a:ea typeface="Cambria Math"/>
                                <a:cs typeface="Arial"/>
                              </a:rPr>
                              <m:t>𝜗</m:t>
                            </m:r>
                          </m:num>
                          <m:den>
                            <m:r>
                              <a:rPr lang="en-US" sz="3200" b="0" i="1">
                                <a:latin typeface="Cambria Math"/>
                                <a:ea typeface="Cambria Math"/>
                                <a:cs typeface="Arial"/>
                              </a:rPr>
                              <m:t>∆</m:t>
                            </m:r>
                            <m:r>
                              <a:rPr lang="en-US" sz="3200" b="0" i="1">
                                <a:latin typeface="Cambria Math"/>
                                <a:ea typeface="Cambria Math"/>
                                <a:cs typeface="Arial"/>
                              </a:rPr>
                              <m:t>𝑡</m:t>
                            </m:r>
                          </m:den>
                        </m:f>
                        <m:r>
                          <a:rPr lang="en-US" sz="3200" b="0" i="1">
                            <a:latin typeface="Cambria Math"/>
                            <a:cs typeface="Arial"/>
                          </a:rPr>
                          <m:t>=</m:t>
                        </m:r>
                      </m:oMath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r>
                  <a:rPr lang="en-US" sz="3200">
                    <a:cs typeface="Arial"/>
                  </a:rPr>
                  <a:t> </a:t>
                </a:r>
                <mc:AlternateContent>
                  <mc:Choice Requires="a14"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Arial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cs typeface="Arial"/>
                              </a:rPr>
                              <m:t>𝑉</m:t>
                            </m:r>
                          </m:den>
                        </m:f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  <a:cs typeface="Arial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  <a:cs typeface="Arial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US" sz="3200" b="0" i="1">
                                    <a:latin typeface="Cambria Math"/>
                                    <a:cs typeface="Arial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b="0" i="1">
                                <a:latin typeface="Cambria Math"/>
                                <a:cs typeface="Arial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b="0" i="1">
                                    <a:latin typeface="Cambria Math" panose="02040503050406030204" pitchFamily="18" charset="0"/>
                                    <a:ea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  <a:cs typeface="Arial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US" sz="3200" b="0" i="1">
                                    <a:latin typeface="Cambria Math"/>
                                    <a:cs typeface="Arial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>
                                    <a:latin typeface="Cambria Math"/>
                                    <a:ea typeface="Cambria Math"/>
                                    <a:cs typeface="Arial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b="0" i="1">
                                    <a:latin typeface="Cambria Math"/>
                                    <a:ea typeface="Cambria Math"/>
                                    <a:cs typeface="Arial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b="0" i="1">
                                <a:latin typeface="Cambria Math"/>
                                <a:ea typeface="Cambria Math"/>
                                <a:cs typeface="Arial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b="0" i="1">
                                    <a:latin typeface="Cambria Math" panose="02040503050406030204" pitchFamily="18" charset="0"/>
                                    <a:ea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>
                                    <a:latin typeface="Cambria Math"/>
                                    <a:ea typeface="Cambria Math"/>
                                    <a:cs typeface="Arial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b="0" i="1">
                                    <a:latin typeface="Cambria Math"/>
                                    <a:ea typeface="Cambria Math"/>
                                    <a:cs typeface="Arial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endParaRPr lang="ru-RU" sz="320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732" y="2047973"/>
                <a:ext cx="4751592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 bwMode="auto">
              <a:xfrm>
                <a:off x="357732" y="3154289"/>
                <a:ext cx="5262104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ru-RU">
                    <a:solidFill>
                      <a:schemeClr val="tx1"/>
                    </a:solidFill>
                    <a:latin typeface="Arial"/>
                    <a:cs typeface="Arial"/>
                  </a:rPr>
                  <a:t>Если </a:t>
                </a:r>
                <mc:AlternateContent>
                  <mc:Choice Requires="a14"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/>
                          </a:rPr>
                          <m:t>𝑉</m:t>
                        </m:r>
                      </m:oMath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r>
                  <a:rPr lang="en-US">
                    <a:solidFill>
                      <a:schemeClr val="tx1"/>
                    </a:solidFill>
                    <a:latin typeface="Arial"/>
                    <a:cs typeface="Arial"/>
                  </a:rPr>
                  <a:t> = const, </a:t>
                </a:r>
                <a:r>
                  <a:rPr lang="ru-RU">
                    <a:solidFill>
                      <a:schemeClr val="tx1"/>
                    </a:solidFill>
                    <a:latin typeface="Arial"/>
                    <a:cs typeface="Arial"/>
                  </a:rPr>
                  <a:t>тогда </a:t>
                </a:r>
                <mc:AlternateContent>
                  <mc:Choice Requires="a14">
                    <a14:m>
                      <m:oMath xmlns:m="http://schemas.openxmlformats.org/officeDocument/2006/math"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/>
                          </a:rPr>
                          <m:t>∆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/>
                          </a:rPr>
                          <m:t>𝜗</m:t>
                        </m:r>
                        <m:r>
                          <a:rPr lang="ru-RU" sz="1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/>
                          </a:rPr>
                          <m:t> ∙</m:t>
                        </m:r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/>
                          </a:rPr>
                          <m:t>𝑉</m:t>
                        </m:r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/>
                          </a:rPr>
                          <m:t>= ∆</m:t>
                        </m:r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/>
                          </a:rPr>
                          <m:t>𝐶</m:t>
                        </m:r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/>
                          </a:rPr>
                          <m:t> </m:t>
                        </m:r>
                      </m:oMath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endParaRPr lang="ru-RU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732" y="3154289"/>
                <a:ext cx="5262104" cy="394210"/>
              </a:xfrm>
              <a:prstGeom prst="rect">
                <a:avLst/>
              </a:prstGeom>
              <a:blipFill>
                <a:blip r:embed="rId4"/>
                <a:stretch>
                  <a:fillRect l="-1043"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 bwMode="auto">
              <a:xfrm>
                <a:off x="286276" y="3836921"/>
                <a:ext cx="4751592" cy="914400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rmAutofit fontScale="85000" lnSpcReduction="10000"/>
              </a:bodyPr>
              <a:lstStyle/>
              <a:p>
                <a:pPr algn="ctr"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>
                              <a:latin typeface="Cambria Math"/>
                              <a:cs typeface="Arial"/>
                            </a:rPr>
                            <m:t>𝑟</m:t>
                          </m:r>
                          <m:r>
                            <a:rPr lang="ru-RU" sz="3200" i="1">
                              <a:latin typeface="Cambria Math"/>
                              <a:ea typeface="Cambria Math"/>
                              <a:cs typeface="Arial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mbria Math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ru-RU" sz="3200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∆</m:t>
                              </m:r>
                              <m:r>
                                <a:rPr lang="en-US" sz="3200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ru-RU" sz="3200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∆</m:t>
                              </m:r>
                              <m:r>
                                <a:rPr lang="en-US" sz="3200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3200" b="0" i="1">
                              <a:latin typeface="Cambria Math"/>
                              <a:cs typeface="Arial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  <a:cs typeface="Arial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>
                                      <a:latin typeface="Cambria Math"/>
                                      <a:cs typeface="Arial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>
                                  <a:latin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>
                                      <a:latin typeface="Cambria Math" panose="02040503050406030204" pitchFamily="18" charset="0"/>
                                      <a:ea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>
                                      <a:latin typeface="Cambria Math"/>
                                      <a:cs typeface="Arial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>
                                      <a:latin typeface="Cambria Math"/>
                                      <a:cs typeface="Arial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>
                                      <a:latin typeface="Cambria Math" panose="02040503050406030204" pitchFamily="18" charset="0"/>
                                      <a:ea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endParaRPr lang="ru-RU" sz="320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6276" y="3836921"/>
                <a:ext cx="4751592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 bwMode="auto">
          <a:xfrm>
            <a:off x="357732" y="5039723"/>
            <a:ext cx="5262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С</a:t>
            </a:r>
            <a:r>
              <a:rPr lang="ru-RU" baseline="-25000"/>
              <a:t>1</a:t>
            </a:r>
            <a:r>
              <a:rPr lang="ru-RU"/>
              <a:t> и С</a:t>
            </a:r>
            <a:r>
              <a:rPr lang="ru-RU" baseline="-25000"/>
              <a:t>2</a:t>
            </a:r>
            <a:r>
              <a:rPr lang="ru-RU"/>
              <a:t>  — молярные концентрации вещества в моменты времени t</a:t>
            </a:r>
            <a:r>
              <a:rPr lang="ru-RU" baseline="-25000"/>
              <a:t>1</a:t>
            </a:r>
            <a:r>
              <a:rPr lang="ru-RU"/>
              <a:t> и t</a:t>
            </a:r>
            <a:r>
              <a:rPr lang="ru-RU" baseline="-25000"/>
              <a:t>2</a:t>
            </a:r>
            <a:endParaRPr/>
          </a:p>
        </p:txBody>
      </p:sp>
      <p:sp>
        <p:nvSpPr>
          <p:cNvPr id="68" name="TextBox 67"/>
          <p:cNvSpPr txBox="1"/>
          <p:nvPr/>
        </p:nvSpPr>
        <p:spPr bwMode="auto">
          <a:xfrm>
            <a:off x="6632140" y="1738304"/>
            <a:ext cx="6107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latin typeface="Arial"/>
                <a:cs typeface="Arial"/>
              </a:rPr>
              <a:t>С</a:t>
            </a:r>
            <a:r>
              <a:rPr lang="ru-RU" sz="2000">
                <a:latin typeface="Arial"/>
                <a:cs typeface="Arial"/>
              </a:rPr>
              <a:t>, моль/л</a:t>
            </a:r>
            <a:endParaRPr lang="ru-RU" sz="2800"/>
          </a:p>
        </p:txBody>
      </p:sp>
      <p:sp>
        <p:nvSpPr>
          <p:cNvPr id="70" name="TextBox 69"/>
          <p:cNvSpPr txBox="1"/>
          <p:nvPr/>
        </p:nvSpPr>
        <p:spPr bwMode="auto">
          <a:xfrm>
            <a:off x="10857776" y="5984090"/>
            <a:ext cx="1062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latin typeface="Arial"/>
                <a:cs typeface="Arial"/>
              </a:rPr>
              <a:t>t</a:t>
            </a:r>
            <a:r>
              <a:rPr lang="en-US" sz="2000">
                <a:latin typeface="Arial"/>
                <a:cs typeface="Arial"/>
              </a:rPr>
              <a:t>, </a:t>
            </a:r>
            <a:r>
              <a:rPr lang="ru-RU" sz="2000">
                <a:latin typeface="Arial"/>
                <a:cs typeface="Arial"/>
              </a:rPr>
              <a:t>сек</a:t>
            </a:r>
            <a:endParaRPr lang="ru-RU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7;p16"/>
          <p:cNvSpPr txBox="1"/>
          <p:nvPr/>
        </p:nvSpPr>
        <p:spPr bwMode="auto">
          <a:xfrm>
            <a:off x="0" y="0"/>
            <a:ext cx="12192000" cy="615600"/>
          </a:xfrm>
          <a:prstGeom prst="rect">
            <a:avLst/>
          </a:prstGeom>
          <a:solidFill>
            <a:srgbClr val="CCD9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>
                <a:latin typeface="Arial"/>
                <a:cs typeface="Arial"/>
              </a:rPr>
              <a:t>Факторы, влияющие на скорость реакции</a:t>
            </a:r>
            <a:endParaRPr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0" y="6156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 bwMode="auto">
          <a:xfrm>
            <a:off x="7235779" y="1185481"/>
            <a:ext cx="1813953" cy="9785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defRPr/>
            </a:pPr>
            <a:endParaRPr lang="ru-RU" sz="3200" u="sng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28810" y="780158"/>
            <a:ext cx="5262104" cy="5967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000">
                <a:solidFill>
                  <a:schemeClr val="tx1"/>
                </a:solidFill>
                <a:latin typeface="Arial"/>
                <a:cs typeface="Arial"/>
              </a:rPr>
              <a:t>1.</a:t>
            </a:r>
            <a:endParaRPr/>
          </a:p>
          <a:p>
            <a:pPr>
              <a:lnSpc>
                <a:spcPct val="120000"/>
              </a:lnSpc>
              <a:defRPr/>
            </a:pPr>
            <a:endParaRPr lang="ru-RU" sz="200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endParaRPr lang="ru-RU" sz="200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ru-RU" sz="2000">
                <a:latin typeface="Arial"/>
                <a:cs typeface="Arial"/>
              </a:rPr>
              <a:t>2.</a:t>
            </a:r>
            <a:endParaRPr/>
          </a:p>
          <a:p>
            <a:pPr>
              <a:lnSpc>
                <a:spcPct val="120000"/>
              </a:lnSpc>
              <a:defRPr/>
            </a:pPr>
            <a:endParaRPr lang="ru-RU" sz="200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endParaRPr lang="ru-RU" sz="200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ru-RU" sz="2000">
                <a:solidFill>
                  <a:schemeClr val="tx1"/>
                </a:solidFill>
                <a:latin typeface="Arial"/>
                <a:cs typeface="Arial"/>
              </a:rPr>
              <a:t>3.</a:t>
            </a:r>
            <a:endParaRPr/>
          </a:p>
          <a:p>
            <a:pPr>
              <a:lnSpc>
                <a:spcPct val="120000"/>
              </a:lnSpc>
              <a:defRPr/>
            </a:pPr>
            <a:endParaRPr lang="ru-RU" sz="200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endParaRPr lang="ru-RU" sz="200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ru-RU" sz="2000">
                <a:latin typeface="Arial"/>
                <a:cs typeface="Arial"/>
              </a:rPr>
              <a:t>4.</a:t>
            </a:r>
            <a:endParaRPr/>
          </a:p>
          <a:p>
            <a:pPr>
              <a:lnSpc>
                <a:spcPct val="120000"/>
              </a:lnSpc>
              <a:defRPr/>
            </a:pPr>
            <a:endParaRPr lang="ru-RU" sz="200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endParaRPr lang="ru-RU" sz="200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ru-RU" sz="2000">
                <a:solidFill>
                  <a:schemeClr val="tx1"/>
                </a:solidFill>
                <a:latin typeface="Arial"/>
                <a:cs typeface="Arial"/>
              </a:rPr>
              <a:t>5.</a:t>
            </a:r>
            <a:endParaRPr/>
          </a:p>
          <a:p>
            <a:pPr>
              <a:lnSpc>
                <a:spcPct val="120000"/>
              </a:lnSpc>
              <a:defRPr/>
            </a:pPr>
            <a:endParaRPr lang="ru-RU" sz="200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endParaRPr lang="ru-RU" sz="200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ru-RU" sz="2000">
                <a:latin typeface="Arial"/>
                <a:cs typeface="Arial"/>
              </a:rPr>
              <a:t>6.</a:t>
            </a:r>
            <a:r>
              <a:rPr lang="ru-RU" sz="200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766681" y="2446257"/>
            <a:ext cx="3083356" cy="1524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79895" y="690707"/>
            <a:ext cx="3200063" cy="19147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079958" y="4339915"/>
            <a:ext cx="2516468" cy="22983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268856" y="3338869"/>
            <a:ext cx="2083292" cy="20627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" name="Google Shape;107;p16"/>
          <p:cNvSpPr txBox="1"/>
          <p:nvPr/>
        </p:nvSpPr>
        <p:spPr bwMode="auto">
          <a:xfrm>
            <a:off x="0" y="-3299"/>
            <a:ext cx="12192000" cy="615600"/>
          </a:xfrm>
          <a:prstGeom prst="rect">
            <a:avLst/>
          </a:prstGeom>
          <a:solidFill>
            <a:srgbClr val="CCD9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/>
              <a:t>Как катализатор влияет на скорость реакции?</a:t>
            </a:r>
            <a:endParaRPr sz="2800"/>
          </a:p>
        </p:txBody>
      </p:sp>
      <p:cxnSp>
        <p:nvCxnSpPr>
          <p:cNvPr id="45" name="Прямая соединительная линия 44"/>
          <p:cNvCxnSpPr>
            <a:cxnSpLocks/>
          </p:cNvCxnSpPr>
          <p:nvPr/>
        </p:nvCxnSpPr>
        <p:spPr bwMode="auto">
          <a:xfrm>
            <a:off x="-9939" y="612300"/>
            <a:ext cx="122012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266773" y="6366922"/>
            <a:ext cx="2743200" cy="365125"/>
          </a:xfrm>
        </p:spPr>
        <p:txBody>
          <a:bodyPr/>
          <a:lstStyle/>
          <a:p>
            <a:pPr>
              <a:defRPr/>
            </a:pPr>
            <a:fld id="{DCC872DF-157B-4515-93E7-0F68FFC85200}" type="slidenum">
              <a:rPr lang="ru-RU" sz="2800">
                <a:solidFill>
                  <a:schemeClr val="tx1"/>
                </a:solidFill>
                <a:latin typeface="Arial"/>
                <a:ea typeface="Roboto"/>
                <a:cs typeface="Arial"/>
              </a:rPr>
              <a:t>4</a:t>
            </a:fld>
            <a:endParaRPr lang="ru-RU" sz="2800">
              <a:solidFill>
                <a:schemeClr val="tx1"/>
              </a:solidFill>
              <a:latin typeface="Arial"/>
              <a:ea typeface="Roboto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7343478" y="1021868"/>
            <a:ext cx="3685881" cy="7164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3200">
                <a:latin typeface="Arial"/>
                <a:cs typeface="Arial"/>
              </a:rPr>
              <a:t>A + B </a:t>
            </a:r>
            <a:r>
              <a:rPr lang="ru-RU" sz="3200" b="0" i="0">
                <a:latin typeface="Arial"/>
              </a:rPr>
              <a:t>=</a:t>
            </a:r>
            <a:r>
              <a:rPr lang="en-US" sz="3200" b="0" i="0">
                <a:latin typeface="Arial"/>
              </a:rPr>
              <a:t> </a:t>
            </a:r>
            <a:r>
              <a:rPr lang="en-US" sz="3200">
                <a:latin typeface="Arial"/>
              </a:rPr>
              <a:t>AB</a:t>
            </a:r>
            <a:endParaRPr lang="ru-RU" sz="3200">
              <a:latin typeface="Arial"/>
              <a:cs typeface="Arial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39001" y="1931415"/>
            <a:ext cx="5481569" cy="412089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 bwMode="auto">
          <a:xfrm>
            <a:off x="198774" y="1726412"/>
            <a:ext cx="5819242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b="1">
                <a:solidFill>
                  <a:srgbClr val="E00016"/>
                </a:solidFill>
                <a:latin typeface="Arial"/>
                <a:cs typeface="Arial"/>
              </a:rPr>
              <a:t>Катализатор</a:t>
            </a:r>
            <a:r>
              <a:rPr lang="ru-RU" b="1">
                <a:solidFill>
                  <a:srgbClr val="0036A7"/>
                </a:solidFill>
                <a:latin typeface="Arial"/>
                <a:cs typeface="Arial"/>
              </a:rPr>
              <a:t> </a:t>
            </a:r>
            <a:r>
              <a:rPr lang="ru-RU">
                <a:latin typeface="Arial"/>
                <a:cs typeface="Arial"/>
              </a:rPr>
              <a:t>– химическое вещество, ускоряющее реакцию, но не расходующееся в процессе реакции.</a:t>
            </a:r>
            <a:endParaRPr lang="ru-RU" b="1">
              <a:latin typeface="Arial"/>
              <a:cs typeface="Arial"/>
            </a:endParaRP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6649278" y="4174435"/>
            <a:ext cx="8746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10188669" y="5002698"/>
            <a:ext cx="8746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auto">
          <a:xfrm>
            <a:off x="6738321" y="3837014"/>
            <a:ext cx="805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>
                <a:latin typeface="Arial"/>
                <a:cs typeface="Arial"/>
              </a:rPr>
              <a:t>A + B </a:t>
            </a:r>
            <a:endParaRPr lang="ru-RU"/>
          </a:p>
        </p:txBody>
      </p:sp>
      <p:sp>
        <p:nvSpPr>
          <p:cNvPr id="18" name="TextBox 17"/>
          <p:cNvSpPr txBox="1"/>
          <p:nvPr/>
        </p:nvSpPr>
        <p:spPr bwMode="auto">
          <a:xfrm>
            <a:off x="10352739" y="4654148"/>
            <a:ext cx="588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>
                <a:latin typeface="Arial"/>
              </a:rPr>
              <a:t>AB</a:t>
            </a:r>
            <a:endParaRPr lang="ru-RU"/>
          </a:p>
        </p:txBody>
      </p:sp>
      <p:sp>
        <p:nvSpPr>
          <p:cNvPr id="19" name="TextBox 18"/>
          <p:cNvSpPr txBox="1"/>
          <p:nvPr/>
        </p:nvSpPr>
        <p:spPr bwMode="auto">
          <a:xfrm>
            <a:off x="6090671" y="1636965"/>
            <a:ext cx="6107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latin typeface="Arial"/>
                <a:cs typeface="Arial"/>
              </a:rPr>
              <a:t>Е</a:t>
            </a:r>
            <a:endParaRPr lang="ru-RU" sz="2800" b="1"/>
          </a:p>
        </p:txBody>
      </p:sp>
      <p:sp>
        <p:nvSpPr>
          <p:cNvPr id="9" name="Полилиния: фигура 8"/>
          <p:cNvSpPr/>
          <p:nvPr/>
        </p:nvSpPr>
        <p:spPr bwMode="auto">
          <a:xfrm>
            <a:off x="7537548" y="2544521"/>
            <a:ext cx="2693505" cy="2434911"/>
          </a:xfrm>
          <a:custGeom>
            <a:avLst/>
            <a:gdLst>
              <a:gd name="connsiteX0" fmla="*/ 0 w 2693505"/>
              <a:gd name="connsiteY0" fmla="*/ 2083456 h 3067429"/>
              <a:gd name="connsiteX1" fmla="*/ 1282148 w 2693505"/>
              <a:gd name="connsiteY1" fmla="*/ 16116 h 3067429"/>
              <a:gd name="connsiteX2" fmla="*/ 2663687 w 2693505"/>
              <a:gd name="connsiteY2" fmla="*/ 3067429 h 3067429"/>
              <a:gd name="connsiteX3" fmla="*/ 2663687 w 2693505"/>
              <a:gd name="connsiteY3" fmla="*/ 3067429 h 3067429"/>
              <a:gd name="connsiteX4" fmla="*/ 2693505 w 2693505"/>
              <a:gd name="connsiteY4" fmla="*/ 3067429 h 30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3505" h="3067429" extrusionOk="0">
                <a:moveTo>
                  <a:pt x="0" y="2083456"/>
                </a:moveTo>
                <a:cubicBezTo>
                  <a:pt x="419100" y="967788"/>
                  <a:pt x="838200" y="-147879"/>
                  <a:pt x="1282148" y="16116"/>
                </a:cubicBezTo>
                <a:cubicBezTo>
                  <a:pt x="1726096" y="180111"/>
                  <a:pt x="2663687" y="3067429"/>
                  <a:pt x="2663687" y="3067429"/>
                </a:cubicBezTo>
                <a:lnTo>
                  <a:pt x="2663687" y="3067429"/>
                </a:lnTo>
                <a:lnTo>
                  <a:pt x="2693505" y="3067429"/>
                </a:ln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 bwMode="auto">
          <a:xfrm>
            <a:off x="208108" y="3630079"/>
            <a:ext cx="5819242" cy="105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b="1">
                <a:solidFill>
                  <a:srgbClr val="E00016"/>
                </a:solidFill>
                <a:latin typeface="Arial"/>
                <a:cs typeface="Arial"/>
              </a:rPr>
              <a:t>Энергия активации</a:t>
            </a:r>
            <a:r>
              <a:rPr lang="ru-RU" b="1">
                <a:solidFill>
                  <a:srgbClr val="0036A7"/>
                </a:solidFill>
                <a:latin typeface="Arial"/>
                <a:cs typeface="Arial"/>
              </a:rPr>
              <a:t> (барьер активации) </a:t>
            </a:r>
            <a:r>
              <a:rPr lang="ru-RU">
                <a:latin typeface="Arial"/>
                <a:cs typeface="Arial"/>
              </a:rPr>
              <a:t>– энергия, которая необходима, чтобы столкновение частиц привело к химической реакции.</a:t>
            </a:r>
            <a:endParaRPr lang="ru-RU" b="1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198774" y="4917470"/>
            <a:ext cx="5819242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b="1">
                <a:solidFill>
                  <a:srgbClr val="E00016"/>
                </a:solidFill>
                <a:latin typeface="Arial"/>
                <a:cs typeface="Arial"/>
              </a:rPr>
              <a:t>Субстрат </a:t>
            </a:r>
            <a:r>
              <a:rPr lang="ru-RU">
                <a:latin typeface="Arial"/>
                <a:cs typeface="Arial"/>
              </a:rPr>
              <a:t>– химическое вещество, которое подвергается превращению в ходе реакции</a:t>
            </a:r>
            <a:endParaRPr lang="ru-RU" b="1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198774" y="2675087"/>
            <a:ext cx="5819242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b="1">
                <a:solidFill>
                  <a:srgbClr val="E00016"/>
                </a:solidFill>
                <a:latin typeface="Arial"/>
                <a:cs typeface="Arial"/>
              </a:rPr>
              <a:t>Ингибитор </a:t>
            </a:r>
            <a:r>
              <a:rPr lang="ru-RU">
                <a:latin typeface="Arial"/>
                <a:cs typeface="Arial"/>
              </a:rPr>
              <a:t>– химическое вещество, замедляющее, но не расходующееся в процессе реакции.</a:t>
            </a:r>
            <a:endParaRPr lang="ru-RU" b="1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223647" y="1250465"/>
            <a:ext cx="1471475" cy="3966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7500" lnSpcReduction="20000"/>
          </a:bodyPr>
          <a:lstStyle/>
          <a:p>
            <a:pPr algn="ctr">
              <a:defRPr/>
            </a:pPr>
            <a:endParaRPr lang="ru-RU" sz="3200" u="sng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1796469" y="926763"/>
            <a:ext cx="2642520" cy="7996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ru-RU" sz="2800" b="1">
                <a:latin typeface="Arial"/>
                <a:cs typeface="Arial"/>
              </a:rPr>
              <a:t>Словарик: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" name="TextBox 117"/>
          <p:cNvSpPr txBox="1"/>
          <p:nvPr/>
        </p:nvSpPr>
        <p:spPr bwMode="auto">
          <a:xfrm>
            <a:off x="283829" y="2015178"/>
            <a:ext cx="2185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>
                <a:latin typeface="Arial"/>
                <a:cs typeface="Arial"/>
              </a:rPr>
              <a:t>Известно, что мясо переваривается желудочным соком, а слюна превращает крахмал в сахар</a:t>
            </a:r>
            <a:endParaRPr/>
          </a:p>
        </p:txBody>
      </p:sp>
      <p:sp>
        <p:nvSpPr>
          <p:cNvPr id="119" name="TextBox 118"/>
          <p:cNvSpPr txBox="1"/>
          <p:nvPr/>
        </p:nvSpPr>
        <p:spPr bwMode="auto">
          <a:xfrm>
            <a:off x="3122324" y="1909101"/>
            <a:ext cx="2861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Л. Пастер и Ю. Либих </a:t>
            </a:r>
            <a:endParaRPr/>
          </a:p>
          <a:p>
            <a:pPr algn="ctr">
              <a:defRPr/>
            </a:pPr>
            <a:r>
              <a:rPr lang="ru-RU" sz="1600">
                <a:latin typeface="Arial"/>
                <a:cs typeface="Arial"/>
              </a:rPr>
              <a:t>Исследование брожения углеводов. Впервые вводится термин фермент (</a:t>
            </a:r>
            <a:r>
              <a:rPr lang="ru-RU" sz="1600" i="1">
                <a:latin typeface="Arial"/>
                <a:cs typeface="Arial"/>
              </a:rPr>
              <a:t>от лат. закваска</a:t>
            </a:r>
            <a:r>
              <a:rPr lang="ru-RU" sz="1600">
                <a:latin typeface="Arial"/>
                <a:cs typeface="Arial"/>
              </a:rPr>
              <a:t>)</a:t>
            </a:r>
            <a:endParaRPr/>
          </a:p>
        </p:txBody>
      </p:sp>
      <p:sp>
        <p:nvSpPr>
          <p:cNvPr id="120" name="TextBox 119"/>
          <p:cNvSpPr txBox="1"/>
          <p:nvPr/>
        </p:nvSpPr>
        <p:spPr bwMode="auto">
          <a:xfrm>
            <a:off x="6713054" y="1921177"/>
            <a:ext cx="2192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Дж. Самнер</a:t>
            </a:r>
          </a:p>
          <a:p>
            <a:pPr algn="ctr">
              <a:defRPr/>
            </a:pPr>
            <a:r>
              <a:rPr lang="ru-RU" sz="1600">
                <a:latin typeface="Arial"/>
                <a:cs typeface="Arial"/>
              </a:rPr>
              <a:t>Впервые выделил высокоочищенный фермент (уреазу).</a:t>
            </a:r>
            <a:endParaRPr/>
          </a:p>
        </p:txBody>
      </p:sp>
      <p:sp>
        <p:nvSpPr>
          <p:cNvPr id="121" name="TextBox 120"/>
          <p:cNvSpPr txBox="1"/>
          <p:nvPr/>
        </p:nvSpPr>
        <p:spPr bwMode="auto">
          <a:xfrm>
            <a:off x="9399473" y="1921177"/>
            <a:ext cx="2192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>
                <a:latin typeface="Arial"/>
                <a:cs typeface="Arial"/>
              </a:rPr>
              <a:t>Открыто и охарактеризовано более </a:t>
            </a:r>
            <a:r>
              <a:rPr lang="ru-RU" sz="1600" b="1">
                <a:latin typeface="Arial"/>
                <a:cs typeface="Arial"/>
              </a:rPr>
              <a:t>3000</a:t>
            </a:r>
            <a:r>
              <a:rPr lang="ru-RU" sz="1600">
                <a:latin typeface="Arial"/>
                <a:cs typeface="Arial"/>
              </a:rPr>
              <a:t> ферментов</a:t>
            </a:r>
            <a:endParaRPr/>
          </a:p>
        </p:txBody>
      </p:sp>
      <p:cxnSp>
        <p:nvCxnSpPr>
          <p:cNvPr id="124" name="Прямая со стрелкой 123"/>
          <p:cNvCxnSpPr>
            <a:cxnSpLocks/>
          </p:cNvCxnSpPr>
          <p:nvPr/>
        </p:nvCxnSpPr>
        <p:spPr bwMode="auto">
          <a:xfrm>
            <a:off x="637208" y="1218248"/>
            <a:ext cx="11203709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>
            <a:cxnSpLocks/>
          </p:cNvCxnSpPr>
          <p:nvPr/>
        </p:nvCxnSpPr>
        <p:spPr bwMode="auto">
          <a:xfrm>
            <a:off x="1419648" y="1125885"/>
            <a:ext cx="0" cy="2032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cxnSpLocks/>
          </p:cNvCxnSpPr>
          <p:nvPr/>
        </p:nvCxnSpPr>
        <p:spPr bwMode="auto">
          <a:xfrm>
            <a:off x="4556425" y="1125885"/>
            <a:ext cx="0" cy="2032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cxnSpLocks/>
          </p:cNvCxnSpPr>
          <p:nvPr/>
        </p:nvCxnSpPr>
        <p:spPr bwMode="auto">
          <a:xfrm>
            <a:off x="7759513" y="1112030"/>
            <a:ext cx="0" cy="2032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cxnSpLocks/>
          </p:cNvCxnSpPr>
          <p:nvPr/>
        </p:nvCxnSpPr>
        <p:spPr bwMode="auto">
          <a:xfrm>
            <a:off x="10499974" y="1116649"/>
            <a:ext cx="0" cy="2032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 bwMode="auto">
          <a:xfrm>
            <a:off x="616691" y="1324326"/>
            <a:ext cx="1584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Конец </a:t>
            </a:r>
            <a:r>
              <a:rPr lang="en-US" sz="1600" b="1">
                <a:latin typeface="Arial"/>
                <a:cs typeface="Arial"/>
              </a:rPr>
              <a:t>XVII – </a:t>
            </a:r>
            <a:r>
              <a:rPr lang="ru-RU" sz="1600" b="1">
                <a:latin typeface="Arial"/>
                <a:cs typeface="Arial"/>
              </a:rPr>
              <a:t>начало </a:t>
            </a:r>
            <a:r>
              <a:rPr lang="en-US" sz="1600" b="1">
                <a:latin typeface="Arial"/>
                <a:cs typeface="Arial"/>
              </a:rPr>
              <a:t>XIX </a:t>
            </a:r>
            <a:r>
              <a:rPr lang="ru-RU" sz="1600" b="1">
                <a:latin typeface="Arial"/>
                <a:cs typeface="Arial"/>
              </a:rPr>
              <a:t>в.</a:t>
            </a:r>
            <a:endParaRPr lang="ru-RU" sz="1600">
              <a:latin typeface="Arial"/>
              <a:cs typeface="Arial"/>
            </a:endParaRPr>
          </a:p>
        </p:txBody>
      </p:sp>
      <p:sp>
        <p:nvSpPr>
          <p:cNvPr id="133" name="TextBox 132"/>
          <p:cNvSpPr txBox="1"/>
          <p:nvPr/>
        </p:nvSpPr>
        <p:spPr bwMode="auto">
          <a:xfrm>
            <a:off x="3742387" y="1357346"/>
            <a:ext cx="1584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Начало </a:t>
            </a:r>
            <a:r>
              <a:rPr lang="en-US" sz="1600" b="1">
                <a:latin typeface="Arial"/>
                <a:cs typeface="Arial"/>
              </a:rPr>
              <a:t>XIX </a:t>
            </a:r>
            <a:r>
              <a:rPr lang="ru-RU" sz="1600" b="1">
                <a:latin typeface="Arial"/>
                <a:cs typeface="Arial"/>
              </a:rPr>
              <a:t>в.</a:t>
            </a:r>
            <a:endParaRPr lang="ru-RU" sz="1600">
              <a:latin typeface="Arial"/>
              <a:cs typeface="Arial"/>
            </a:endParaRPr>
          </a:p>
        </p:txBody>
      </p:sp>
      <p:sp>
        <p:nvSpPr>
          <p:cNvPr id="134" name="TextBox 133"/>
          <p:cNvSpPr txBox="1"/>
          <p:nvPr/>
        </p:nvSpPr>
        <p:spPr bwMode="auto">
          <a:xfrm>
            <a:off x="7402073" y="1309758"/>
            <a:ext cx="814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1926 г</a:t>
            </a:r>
            <a:endParaRPr lang="ru-RU" sz="1600">
              <a:latin typeface="Arial"/>
              <a:cs typeface="Arial"/>
            </a:endParaRPr>
          </a:p>
        </p:txBody>
      </p:sp>
      <p:sp>
        <p:nvSpPr>
          <p:cNvPr id="135" name="TextBox 134"/>
          <p:cNvSpPr txBox="1"/>
          <p:nvPr/>
        </p:nvSpPr>
        <p:spPr bwMode="auto">
          <a:xfrm>
            <a:off x="9912905" y="1324028"/>
            <a:ext cx="1179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К 2000 г</a:t>
            </a:r>
            <a:endParaRPr lang="ru-RU" sz="1600">
              <a:latin typeface="Arial"/>
              <a:cs typeface="Arial"/>
            </a:endParaRPr>
          </a:p>
        </p:txBody>
      </p:sp>
      <p:sp>
        <p:nvSpPr>
          <p:cNvPr id="123" name="Google Shape;107;p16"/>
          <p:cNvSpPr txBox="1"/>
          <p:nvPr/>
        </p:nvSpPr>
        <p:spPr bwMode="auto">
          <a:xfrm>
            <a:off x="0" y="-3299"/>
            <a:ext cx="12192000" cy="615600"/>
          </a:xfrm>
          <a:prstGeom prst="rect">
            <a:avLst/>
          </a:prstGeom>
          <a:solidFill>
            <a:srgbClr val="CCD9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/>
              <a:t>История открытия «биокатализаторов»</a:t>
            </a:r>
            <a:endParaRPr/>
          </a:p>
        </p:txBody>
      </p:sp>
      <p:cxnSp>
        <p:nvCxnSpPr>
          <p:cNvPr id="125" name="Прямая соединительная линия 124"/>
          <p:cNvCxnSpPr>
            <a:cxnSpLocks/>
          </p:cNvCxnSpPr>
          <p:nvPr/>
        </p:nvCxnSpPr>
        <p:spPr bwMode="auto">
          <a:xfrm>
            <a:off x="-9939" y="612300"/>
            <a:ext cx="122012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Самнер, Джеймс Батчеллер — Википедия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095966" y="3150194"/>
            <a:ext cx="1588289" cy="2249111"/>
          </a:xfrm>
          <a:prstGeom prst="rect">
            <a:avLst/>
          </a:prstGeom>
          <a:noFill/>
        </p:spPr>
      </p:pic>
      <p:pic>
        <p:nvPicPr>
          <p:cNvPr id="27" name="Picture 4" descr="Луи Пастер — Циклопедия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1">
            <a:off x="3249738" y="3308362"/>
            <a:ext cx="1233525" cy="1457158"/>
          </a:xfrm>
          <a:prstGeom prst="rect">
            <a:avLst/>
          </a:prstGeom>
          <a:noFill/>
        </p:spPr>
      </p:pic>
      <p:pic>
        <p:nvPicPr>
          <p:cNvPr id="30" name="Picture 6" descr="Либих, Юстус фон — Википедия"/>
          <p:cNvPicPr>
            <a:picLocks noChangeAspect="1" noChangeArrowheads="1"/>
          </p:cNvPicPr>
          <p:nvPr/>
        </p:nvPicPr>
        <p:blipFill>
          <a:blip r:embed="rId4"/>
          <a:srcRect l="18554" r="25073" b="27739"/>
          <a:stretch/>
        </p:blipFill>
        <p:spPr bwMode="auto">
          <a:xfrm>
            <a:off x="4544973" y="3296287"/>
            <a:ext cx="1146209" cy="1469234"/>
          </a:xfrm>
          <a:prstGeom prst="rect">
            <a:avLst/>
          </a:prstGeom>
          <a:noFill/>
        </p:spPr>
      </p:pic>
      <p:pic>
        <p:nvPicPr>
          <p:cNvPr id="1034" name="Picture 10" descr="Уреаза — Вікіпедія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7095966" y="5294329"/>
            <a:ext cx="1800951" cy="1258714"/>
          </a:xfrm>
          <a:prstGeom prst="rect">
            <a:avLst/>
          </a:prstGeom>
          <a:noFill/>
        </p:spPr>
      </p:pic>
      <p:pic>
        <p:nvPicPr>
          <p:cNvPr id="1036" name="Picture 12" descr="Что такое пищеварительные ферменты? - Блог Врача о Здоровье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9405704" y="3318814"/>
            <a:ext cx="2186421" cy="1424297"/>
          </a:xfrm>
          <a:prstGeom prst="rect">
            <a:avLst/>
          </a:prstGeom>
          <a:noFill/>
        </p:spPr>
      </p:pic>
      <p:pic>
        <p:nvPicPr>
          <p:cNvPr id="1040" name="Picture 16" descr="Лицо пускает слюни. Большой размер желтой улыбки-эмодзи. | Премиум векторы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783903" y="3444694"/>
            <a:ext cx="1698351" cy="1698351"/>
          </a:xfrm>
          <a:prstGeom prst="rect">
            <a:avLst/>
          </a:prstGeom>
          <a:noFill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3135430" y="4765520"/>
            <a:ext cx="1081058" cy="2162116"/>
          </a:xfrm>
          <a:prstGeom prst="rect">
            <a:avLst/>
          </a:prstGeom>
          <a:noFill/>
        </p:spPr>
      </p:pic>
      <p:pic>
        <p:nvPicPr>
          <p:cNvPr id="1044" name="Picture 20" descr="Самогон Маркет - магазин самогоноварения - #АлкоРецептыСамогонМаркет  Спиртовое брожение лежит в основе приготовления любого алкогольного  напитка. Это самый простой и доступный способ получить этиловый спирт.  Второй метод – гидратация этилена, является ...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4297329" y="5216637"/>
            <a:ext cx="1492286" cy="1259881"/>
          </a:xfrm>
          <a:prstGeom prst="rect">
            <a:avLst/>
          </a:prstGeom>
          <a:noFill/>
        </p:spPr>
      </p:pic>
      <p:sp>
        <p:nvSpPr>
          <p:cNvPr id="14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266773" y="6366922"/>
            <a:ext cx="2743200" cy="365125"/>
          </a:xfrm>
        </p:spPr>
        <p:txBody>
          <a:bodyPr/>
          <a:lstStyle/>
          <a:p>
            <a:pPr>
              <a:defRPr/>
            </a:pPr>
            <a:fld id="{DCC872DF-157B-4515-93E7-0F68FFC85200}" type="slidenum">
              <a:rPr lang="ru-RU" sz="2800">
                <a:solidFill>
                  <a:schemeClr val="tx1"/>
                </a:solidFill>
                <a:latin typeface="Arial"/>
                <a:ea typeface="Roboto"/>
                <a:cs typeface="Arial"/>
              </a:rPr>
              <a:t>5</a:t>
            </a:fld>
            <a:endParaRPr lang="ru-RU" sz="2800">
              <a:solidFill>
                <a:schemeClr val="tx1"/>
              </a:solidFill>
              <a:latin typeface="Arial"/>
              <a:ea typeface="Roboto"/>
              <a:cs typeface="Arial"/>
            </a:endParaRPr>
          </a:p>
        </p:txBody>
      </p:sp>
      <p:pic>
        <p:nvPicPr>
          <p:cNvPr id="1048" name="Picture 24" descr="Стикеры Желудок — бесплатные стикеры здравоохранение и медицина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 flipH="1">
            <a:off x="130727" y="4868377"/>
            <a:ext cx="1485843" cy="1485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04" name="Picture 8" descr="Амилаза — Википедия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rot="4342385">
            <a:off x="8352917" y="4198534"/>
            <a:ext cx="1474277" cy="1997765"/>
          </a:xfrm>
          <a:prstGeom prst="rect">
            <a:avLst/>
          </a:prstGeom>
          <a:noFill/>
        </p:spPr>
      </p:pic>
      <p:sp>
        <p:nvSpPr>
          <p:cNvPr id="60" name="Google Shape;107;p16"/>
          <p:cNvSpPr txBox="1"/>
          <p:nvPr/>
        </p:nvSpPr>
        <p:spPr bwMode="auto">
          <a:xfrm>
            <a:off x="0" y="-3299"/>
            <a:ext cx="12192000" cy="615600"/>
          </a:xfrm>
          <a:prstGeom prst="rect">
            <a:avLst/>
          </a:prstGeom>
          <a:solidFill>
            <a:srgbClr val="CCD9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/>
              <a:t>Ферменты (они же энзимы)</a:t>
            </a:r>
            <a:endParaRPr/>
          </a:p>
        </p:txBody>
      </p:sp>
      <p:cxnSp>
        <p:nvCxnSpPr>
          <p:cNvPr id="45" name="Прямая соединительная линия 44"/>
          <p:cNvCxnSpPr>
            <a:cxnSpLocks/>
          </p:cNvCxnSpPr>
          <p:nvPr/>
        </p:nvCxnSpPr>
        <p:spPr bwMode="auto">
          <a:xfrm>
            <a:off x="-9939" y="612300"/>
            <a:ext cx="122012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266773" y="6366922"/>
            <a:ext cx="2743200" cy="365125"/>
          </a:xfrm>
        </p:spPr>
        <p:txBody>
          <a:bodyPr/>
          <a:lstStyle/>
          <a:p>
            <a:pPr>
              <a:defRPr/>
            </a:pPr>
            <a:fld id="{DCC872DF-157B-4515-93E7-0F68FFC85200}" type="slidenum">
              <a:rPr lang="ru-RU" sz="2800">
                <a:solidFill>
                  <a:schemeClr val="tx1"/>
                </a:solidFill>
                <a:latin typeface="Arial"/>
                <a:ea typeface="Roboto"/>
                <a:cs typeface="Arial"/>
              </a:rPr>
              <a:t>6</a:t>
            </a:fld>
            <a:endParaRPr lang="ru-RU" sz="2800">
              <a:solidFill>
                <a:schemeClr val="tx1"/>
              </a:solidFill>
              <a:latin typeface="Arial"/>
              <a:ea typeface="Roboto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99911" y="769861"/>
            <a:ext cx="7593629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b="1">
                <a:solidFill>
                  <a:srgbClr val="DF0318"/>
                </a:solidFill>
                <a:latin typeface="Arial"/>
                <a:cs typeface="Arial"/>
              </a:rPr>
              <a:t>Фермент (энзим)</a:t>
            </a:r>
            <a:r>
              <a:rPr lang="ru-RU">
                <a:latin typeface="Arial"/>
                <a:cs typeface="Arial"/>
              </a:rPr>
              <a:t> - белковая молекула или структура из таких молекул, ускоряющая химические реакции в живых системах.</a:t>
            </a:r>
            <a:endParaRPr/>
          </a:p>
        </p:txBody>
      </p:sp>
      <p:graphicFrame>
        <p:nvGraphicFramePr>
          <p:cNvPr id="2" name="Таблица 2"/>
          <p:cNvGraphicFramePr>
            <a:graphicFrameLocks noGrp="1"/>
          </p:cNvGraphicFramePr>
          <p:nvPr/>
        </p:nvGraphicFramePr>
        <p:xfrm>
          <a:off x="306754" y="2477069"/>
          <a:ext cx="7579945" cy="4107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2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3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№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CCD9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Тип реакции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CCD9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Класс ферментов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CCD9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3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1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ОВР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Оксидоредуктазы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3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2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Перенос функциональных групп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Трансферазы</a:t>
                      </a: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3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3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Гидролиз субстрата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Гидролазы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3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4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Разрыв химической связи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Лиазы</a:t>
                      </a: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3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5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Изомеризация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Изомеразы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3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6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Образование связей С-С, С-</a:t>
                      </a:r>
                      <a:r>
                        <a:rPr lang="en-US">
                          <a:solidFill>
                            <a:schemeClr val="tx1"/>
                          </a:solidFill>
                        </a:rPr>
                        <a:t>S, C-O </a:t>
                      </a:r>
                      <a:r>
                        <a:rPr lang="ru-RU">
                          <a:solidFill>
                            <a:schemeClr val="tx1"/>
                          </a:solidFill>
                        </a:rPr>
                        <a:t>и </a:t>
                      </a:r>
                      <a:r>
                        <a:rPr lang="en-US">
                          <a:solidFill>
                            <a:schemeClr val="tx1"/>
                          </a:solidFill>
                        </a:rPr>
                        <a:t>C-N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Лигазы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3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7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Перенос молекул через мембраны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Транслоказы</a:t>
                      </a: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299912" y="1757404"/>
            <a:ext cx="5489771" cy="7996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2400">
                <a:latin typeface="Arial"/>
                <a:cs typeface="Arial"/>
              </a:rPr>
              <a:t>Классификация ферментов (КФ):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7888690" y="470703"/>
            <a:ext cx="431452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ru-RU" sz="2400">
                <a:latin typeface="Arial"/>
                <a:cs typeface="Arial"/>
              </a:rPr>
              <a:t>Простые ферменты</a:t>
            </a:r>
            <a:endParaRPr/>
          </a:p>
        </p:txBody>
      </p:sp>
      <p:pic>
        <p:nvPicPr>
          <p:cNvPr id="4100" name="Picture 4" descr="Молекулярная Структурная Химическая Формула Пепсин Функции Фермента Пепсин  Пищеварительного Тракта Превращает Белки В Аминокислоты Ин — стоковая  векторная графика и другие изображения на тему Жёлчь - iStock"/>
          <p:cNvPicPr>
            <a:picLocks noChangeAspect="1" noChangeArrowheads="1"/>
          </p:cNvPicPr>
          <p:nvPr/>
        </p:nvPicPr>
        <p:blipFill>
          <a:blip r:embed="rId3"/>
          <a:srcRect l="20957" t="14026" r="19397" b="29543"/>
          <a:stretch/>
        </p:blipFill>
        <p:spPr bwMode="auto">
          <a:xfrm>
            <a:off x="8242993" y="1242005"/>
            <a:ext cx="1482915" cy="1403027"/>
          </a:xfrm>
          <a:prstGeom prst="rect">
            <a:avLst/>
          </a:prstGeom>
          <a:noFill/>
        </p:spPr>
      </p:pic>
      <p:pic>
        <p:nvPicPr>
          <p:cNvPr id="4102" name="Picture 6" descr="Трипсин - купить оптом в Москве, доставка по всей России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135402" y="1154328"/>
            <a:ext cx="1482915" cy="157838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 bwMode="auto">
          <a:xfrm>
            <a:off x="7893541" y="2756399"/>
            <a:ext cx="429774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>
                <a:latin typeface="Arial"/>
                <a:cs typeface="Arial"/>
              </a:rPr>
              <a:t>Состоят только из аминокислот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7978141" y="3459223"/>
            <a:ext cx="431452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ru-RU" sz="2400">
                <a:latin typeface="Arial"/>
                <a:cs typeface="Arial"/>
              </a:rPr>
              <a:t>Сложные ферменты</a:t>
            </a:r>
            <a:br>
              <a:rPr lang="ru-RU" sz="2400">
                <a:latin typeface="Arial"/>
                <a:cs typeface="Arial"/>
              </a:rPr>
            </a:br>
            <a:r>
              <a:rPr lang="ru-RU" sz="2400">
                <a:latin typeface="Arial"/>
                <a:cs typeface="Arial"/>
              </a:rPr>
              <a:t>(холоферменты)</a:t>
            </a:r>
            <a:endParaRPr/>
          </a:p>
        </p:txBody>
      </p:sp>
      <p:pic>
        <p:nvPicPr>
          <p:cNvPr id="4108" name="Picture 12" descr="Superoxide dismutase - Wikipedia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265257" y="4373624"/>
            <a:ext cx="1728047" cy="1828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 bwMode="auto">
          <a:xfrm>
            <a:off x="7904712" y="5921369"/>
            <a:ext cx="3085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latin typeface="Arial"/>
                <a:cs typeface="Arial"/>
              </a:rPr>
              <a:t>Имеют в составе небелковую часть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" name="Google Shape;107;p16"/>
          <p:cNvSpPr txBox="1"/>
          <p:nvPr/>
        </p:nvSpPr>
        <p:spPr bwMode="auto">
          <a:xfrm>
            <a:off x="0" y="-3299"/>
            <a:ext cx="12192000" cy="615600"/>
          </a:xfrm>
          <a:prstGeom prst="rect">
            <a:avLst/>
          </a:prstGeom>
          <a:solidFill>
            <a:srgbClr val="CCD9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/>
              <a:t>Принцип работы фермента</a:t>
            </a:r>
            <a:endParaRPr/>
          </a:p>
        </p:txBody>
      </p:sp>
      <p:cxnSp>
        <p:nvCxnSpPr>
          <p:cNvPr id="45" name="Прямая соединительная линия 44"/>
          <p:cNvCxnSpPr>
            <a:cxnSpLocks/>
          </p:cNvCxnSpPr>
          <p:nvPr/>
        </p:nvCxnSpPr>
        <p:spPr bwMode="auto">
          <a:xfrm>
            <a:off x="-9939" y="612300"/>
            <a:ext cx="122012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266773" y="6366922"/>
            <a:ext cx="2743200" cy="365125"/>
          </a:xfrm>
        </p:spPr>
        <p:txBody>
          <a:bodyPr/>
          <a:lstStyle/>
          <a:p>
            <a:pPr>
              <a:defRPr/>
            </a:pPr>
            <a:fld id="{DCC872DF-157B-4515-93E7-0F68FFC85200}" type="slidenum">
              <a:rPr lang="ru-RU" sz="2800">
                <a:solidFill>
                  <a:schemeClr val="tx1"/>
                </a:solidFill>
                <a:latin typeface="Arial"/>
                <a:ea typeface="Roboto"/>
                <a:cs typeface="Arial"/>
              </a:rPr>
              <a:t>7</a:t>
            </a:fld>
            <a:endParaRPr lang="ru-RU" sz="2800">
              <a:solidFill>
                <a:schemeClr val="tx1"/>
              </a:solidFill>
              <a:latin typeface="Arial"/>
              <a:ea typeface="Roboto"/>
              <a:cs typeface="Arial"/>
            </a:endParaRPr>
          </a:p>
        </p:txBody>
      </p:sp>
      <p:grpSp>
        <p:nvGrpSpPr>
          <p:cNvPr id="40" name="Группа 39"/>
          <p:cNvGrpSpPr/>
          <p:nvPr/>
        </p:nvGrpSpPr>
        <p:grpSpPr bwMode="auto">
          <a:xfrm>
            <a:off x="575652" y="1122898"/>
            <a:ext cx="11030037" cy="4508943"/>
            <a:chOff x="513933" y="472658"/>
            <a:chExt cx="11030037" cy="4508943"/>
          </a:xfrm>
        </p:grpSpPr>
        <p:sp>
          <p:nvSpPr>
            <p:cNvPr id="56" name="Овал 55"/>
            <p:cNvSpPr/>
            <p:nvPr/>
          </p:nvSpPr>
          <p:spPr bwMode="auto">
            <a:xfrm>
              <a:off x="4515318" y="2069524"/>
              <a:ext cx="3150705" cy="1876312"/>
            </a:xfrm>
            <a:prstGeom prst="ellipse">
              <a:avLst/>
            </a:prstGeom>
            <a:solidFill>
              <a:srgbClr val="CCD9F5"/>
            </a:solidFill>
            <a:ln>
              <a:solidFill>
                <a:srgbClr val="CCD9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5242560" y="1935480"/>
              <a:ext cx="632459" cy="434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 bwMode="auto">
            <a:xfrm>
              <a:off x="6385711" y="1872585"/>
              <a:ext cx="495300" cy="495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91" name="Группа 90"/>
            <p:cNvGrpSpPr/>
            <p:nvPr/>
          </p:nvGrpSpPr>
          <p:grpSpPr bwMode="auto">
            <a:xfrm>
              <a:off x="4580174" y="2177062"/>
              <a:ext cx="861300" cy="1042209"/>
              <a:chOff x="181821" y="2217246"/>
              <a:chExt cx="911104" cy="999203"/>
            </a:xfrm>
            <a:solidFill>
              <a:schemeClr val="bg1"/>
            </a:solidFill>
          </p:grpSpPr>
          <p:sp>
            <p:nvSpPr>
              <p:cNvPr id="92" name="Полилиния: фигура 91"/>
              <p:cNvSpPr/>
              <p:nvPr/>
            </p:nvSpPr>
            <p:spPr bwMode="auto">
              <a:xfrm>
                <a:off x="181821" y="2222658"/>
                <a:ext cx="911104" cy="993791"/>
              </a:xfrm>
              <a:custGeom>
                <a:avLst/>
                <a:gdLst>
                  <a:gd name="connsiteX0" fmla="*/ 656379 w 911104"/>
                  <a:gd name="connsiteY0" fmla="*/ 2382 h 993791"/>
                  <a:gd name="connsiteX1" fmla="*/ 36619 w 911104"/>
                  <a:gd name="connsiteY1" fmla="*/ 459582 h 993791"/>
                  <a:gd name="connsiteX2" fmla="*/ 117899 w 911104"/>
                  <a:gd name="connsiteY2" fmla="*/ 977742 h 993791"/>
                  <a:gd name="connsiteX3" fmla="*/ 498899 w 911104"/>
                  <a:gd name="connsiteY3" fmla="*/ 835502 h 993791"/>
                  <a:gd name="connsiteX4" fmla="*/ 910379 w 911104"/>
                  <a:gd name="connsiteY4" fmla="*/ 566262 h 993791"/>
                  <a:gd name="connsiteX5" fmla="*/ 600499 w 911104"/>
                  <a:gd name="connsiteY5" fmla="*/ 291942 h 993791"/>
                  <a:gd name="connsiteX6" fmla="*/ 656379 w 911104"/>
                  <a:gd name="connsiteY6" fmla="*/ 2382 h 99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1104" h="993791" extrusionOk="0">
                    <a:moveTo>
                      <a:pt x="656379" y="2382"/>
                    </a:moveTo>
                    <a:cubicBezTo>
                      <a:pt x="562399" y="30322"/>
                      <a:pt x="126366" y="297022"/>
                      <a:pt x="36619" y="459582"/>
                    </a:cubicBezTo>
                    <a:cubicBezTo>
                      <a:pt x="-53128" y="622142"/>
                      <a:pt x="40852" y="915089"/>
                      <a:pt x="117899" y="977742"/>
                    </a:cubicBezTo>
                    <a:cubicBezTo>
                      <a:pt x="194946" y="1040395"/>
                      <a:pt x="366819" y="904082"/>
                      <a:pt x="498899" y="835502"/>
                    </a:cubicBezTo>
                    <a:cubicBezTo>
                      <a:pt x="630979" y="766922"/>
                      <a:pt x="893446" y="656855"/>
                      <a:pt x="910379" y="566262"/>
                    </a:cubicBezTo>
                    <a:cubicBezTo>
                      <a:pt x="927312" y="475669"/>
                      <a:pt x="642832" y="384229"/>
                      <a:pt x="600499" y="291942"/>
                    </a:cubicBezTo>
                    <a:cubicBezTo>
                      <a:pt x="558166" y="199655"/>
                      <a:pt x="750359" y="-25558"/>
                      <a:pt x="656379" y="238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3" name="Равнобедренный треугольник 92"/>
              <p:cNvSpPr/>
              <p:nvPr/>
            </p:nvSpPr>
            <p:spPr bwMode="auto">
              <a:xfrm rot="5400000" flipV="1">
                <a:off x="456924" y="2293446"/>
                <a:ext cx="495300" cy="342900"/>
              </a:xfrm>
              <a:prstGeom prst="triangle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 bwMode="auto">
              <a:xfrm>
                <a:off x="813504" y="2402900"/>
                <a:ext cx="279421" cy="35889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35" name="Группа 34"/>
            <p:cNvGrpSpPr/>
            <p:nvPr/>
          </p:nvGrpSpPr>
          <p:grpSpPr bwMode="auto">
            <a:xfrm>
              <a:off x="513933" y="1341828"/>
              <a:ext cx="3278593" cy="2594356"/>
              <a:chOff x="56454" y="1351480"/>
              <a:chExt cx="3278593" cy="2594356"/>
            </a:xfrm>
          </p:grpSpPr>
          <p:sp>
            <p:nvSpPr>
              <p:cNvPr id="74" name="Овал 73"/>
              <p:cNvSpPr/>
              <p:nvPr/>
            </p:nvSpPr>
            <p:spPr bwMode="auto">
              <a:xfrm>
                <a:off x="184342" y="2069524"/>
                <a:ext cx="3150705" cy="1876312"/>
              </a:xfrm>
              <a:prstGeom prst="ellipse">
                <a:avLst/>
              </a:prstGeom>
              <a:solidFill>
                <a:srgbClr val="CCD9F5"/>
              </a:solidFill>
              <a:ln>
                <a:solidFill>
                  <a:srgbClr val="CCD9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5" name="Овал 84"/>
              <p:cNvSpPr/>
              <p:nvPr/>
            </p:nvSpPr>
            <p:spPr bwMode="auto">
              <a:xfrm>
                <a:off x="2024255" y="1872585"/>
                <a:ext cx="495300" cy="4953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 bwMode="auto">
              <a:xfrm>
                <a:off x="879348" y="1935480"/>
                <a:ext cx="634216" cy="4343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34" name="Группа 33"/>
              <p:cNvGrpSpPr/>
              <p:nvPr/>
            </p:nvGrpSpPr>
            <p:grpSpPr bwMode="auto">
              <a:xfrm>
                <a:off x="223092" y="2174240"/>
                <a:ext cx="861300" cy="1042209"/>
                <a:chOff x="181821" y="2217246"/>
                <a:chExt cx="911104" cy="999203"/>
              </a:xfrm>
              <a:solidFill>
                <a:schemeClr val="bg1"/>
              </a:solidFill>
            </p:grpSpPr>
            <p:sp>
              <p:nvSpPr>
                <p:cNvPr id="33" name="Полилиния: фигура 32"/>
                <p:cNvSpPr/>
                <p:nvPr/>
              </p:nvSpPr>
              <p:spPr bwMode="auto">
                <a:xfrm>
                  <a:off x="181821" y="2222658"/>
                  <a:ext cx="911104" cy="993791"/>
                </a:xfrm>
                <a:custGeom>
                  <a:avLst/>
                  <a:gdLst>
                    <a:gd name="connsiteX0" fmla="*/ 656379 w 911104"/>
                    <a:gd name="connsiteY0" fmla="*/ 2382 h 993791"/>
                    <a:gd name="connsiteX1" fmla="*/ 36619 w 911104"/>
                    <a:gd name="connsiteY1" fmla="*/ 459582 h 993791"/>
                    <a:gd name="connsiteX2" fmla="*/ 117899 w 911104"/>
                    <a:gd name="connsiteY2" fmla="*/ 977742 h 993791"/>
                    <a:gd name="connsiteX3" fmla="*/ 498899 w 911104"/>
                    <a:gd name="connsiteY3" fmla="*/ 835502 h 993791"/>
                    <a:gd name="connsiteX4" fmla="*/ 910379 w 911104"/>
                    <a:gd name="connsiteY4" fmla="*/ 566262 h 993791"/>
                    <a:gd name="connsiteX5" fmla="*/ 600499 w 911104"/>
                    <a:gd name="connsiteY5" fmla="*/ 291942 h 993791"/>
                    <a:gd name="connsiteX6" fmla="*/ 656379 w 911104"/>
                    <a:gd name="connsiteY6" fmla="*/ 2382 h 99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1104" h="993791" extrusionOk="0">
                      <a:moveTo>
                        <a:pt x="656379" y="2382"/>
                      </a:moveTo>
                      <a:cubicBezTo>
                        <a:pt x="562399" y="30322"/>
                        <a:pt x="126366" y="297022"/>
                        <a:pt x="36619" y="459582"/>
                      </a:cubicBezTo>
                      <a:cubicBezTo>
                        <a:pt x="-53128" y="622142"/>
                        <a:pt x="40852" y="915089"/>
                        <a:pt x="117899" y="977742"/>
                      </a:cubicBezTo>
                      <a:cubicBezTo>
                        <a:pt x="194946" y="1040395"/>
                        <a:pt x="366819" y="904082"/>
                        <a:pt x="498899" y="835502"/>
                      </a:cubicBezTo>
                      <a:cubicBezTo>
                        <a:pt x="630979" y="766922"/>
                        <a:pt x="893446" y="656855"/>
                        <a:pt x="910379" y="566262"/>
                      </a:cubicBezTo>
                      <a:cubicBezTo>
                        <a:pt x="927312" y="475669"/>
                        <a:pt x="642832" y="384229"/>
                        <a:pt x="600499" y="291942"/>
                      </a:cubicBezTo>
                      <a:cubicBezTo>
                        <a:pt x="558166" y="199655"/>
                        <a:pt x="750359" y="-25558"/>
                        <a:pt x="656379" y="238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4" name="Равнобедренный треугольник 23"/>
                <p:cNvSpPr/>
                <p:nvPr/>
              </p:nvSpPr>
              <p:spPr bwMode="auto">
                <a:xfrm rot="5400000" flipV="1">
                  <a:off x="456924" y="2293446"/>
                  <a:ext cx="495300" cy="342900"/>
                </a:xfrm>
                <a:prstGeom prst="triangle">
                  <a:avLst>
                    <a:gd name="adj" fmla="val 50000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 bwMode="auto">
                <a:xfrm>
                  <a:off x="813504" y="2402900"/>
                  <a:ext cx="279421" cy="35889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95" name="Группа 94"/>
              <p:cNvGrpSpPr/>
              <p:nvPr/>
            </p:nvGrpSpPr>
            <p:grpSpPr bwMode="auto">
              <a:xfrm>
                <a:off x="56454" y="1351480"/>
                <a:ext cx="861300" cy="1042209"/>
                <a:chOff x="181821" y="2217246"/>
                <a:chExt cx="911104" cy="999203"/>
              </a:xfrm>
              <a:solidFill>
                <a:schemeClr val="bg1"/>
              </a:solidFill>
            </p:grpSpPr>
            <p:sp>
              <p:nvSpPr>
                <p:cNvPr id="96" name="Полилиния: фигура 95"/>
                <p:cNvSpPr/>
                <p:nvPr/>
              </p:nvSpPr>
              <p:spPr bwMode="auto">
                <a:xfrm>
                  <a:off x="181821" y="2222658"/>
                  <a:ext cx="911104" cy="993791"/>
                </a:xfrm>
                <a:custGeom>
                  <a:avLst/>
                  <a:gdLst>
                    <a:gd name="connsiteX0" fmla="*/ 656379 w 911104"/>
                    <a:gd name="connsiteY0" fmla="*/ 2382 h 993791"/>
                    <a:gd name="connsiteX1" fmla="*/ 36619 w 911104"/>
                    <a:gd name="connsiteY1" fmla="*/ 459582 h 993791"/>
                    <a:gd name="connsiteX2" fmla="*/ 117899 w 911104"/>
                    <a:gd name="connsiteY2" fmla="*/ 977742 h 993791"/>
                    <a:gd name="connsiteX3" fmla="*/ 498899 w 911104"/>
                    <a:gd name="connsiteY3" fmla="*/ 835502 h 993791"/>
                    <a:gd name="connsiteX4" fmla="*/ 910379 w 911104"/>
                    <a:gd name="connsiteY4" fmla="*/ 566262 h 993791"/>
                    <a:gd name="connsiteX5" fmla="*/ 600499 w 911104"/>
                    <a:gd name="connsiteY5" fmla="*/ 291942 h 993791"/>
                    <a:gd name="connsiteX6" fmla="*/ 656379 w 911104"/>
                    <a:gd name="connsiteY6" fmla="*/ 2382 h 99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1104" h="993791" extrusionOk="0">
                      <a:moveTo>
                        <a:pt x="656379" y="2382"/>
                      </a:moveTo>
                      <a:cubicBezTo>
                        <a:pt x="562399" y="30322"/>
                        <a:pt x="126366" y="297022"/>
                        <a:pt x="36619" y="459582"/>
                      </a:cubicBezTo>
                      <a:cubicBezTo>
                        <a:pt x="-53128" y="622142"/>
                        <a:pt x="40852" y="915089"/>
                        <a:pt x="117899" y="977742"/>
                      </a:cubicBezTo>
                      <a:cubicBezTo>
                        <a:pt x="194946" y="1040395"/>
                        <a:pt x="366819" y="904082"/>
                        <a:pt x="498899" y="835502"/>
                      </a:cubicBezTo>
                      <a:cubicBezTo>
                        <a:pt x="630979" y="766922"/>
                        <a:pt x="893446" y="656855"/>
                        <a:pt x="910379" y="566262"/>
                      </a:cubicBezTo>
                      <a:cubicBezTo>
                        <a:pt x="927312" y="475669"/>
                        <a:pt x="642832" y="384229"/>
                        <a:pt x="600499" y="291942"/>
                      </a:cubicBezTo>
                      <a:cubicBezTo>
                        <a:pt x="558166" y="199655"/>
                        <a:pt x="750359" y="-25558"/>
                        <a:pt x="656379" y="238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7" name="Равнобедренный треугольник 96"/>
                <p:cNvSpPr/>
                <p:nvPr/>
              </p:nvSpPr>
              <p:spPr bwMode="auto">
                <a:xfrm rot="5400000" flipV="1">
                  <a:off x="456924" y="2293446"/>
                  <a:ext cx="495300" cy="3429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8" name="Прямоугольник 97"/>
                <p:cNvSpPr/>
                <p:nvPr/>
              </p:nvSpPr>
              <p:spPr bwMode="auto">
                <a:xfrm>
                  <a:off x="813504" y="2402900"/>
                  <a:ext cx="279421" cy="358895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sp>
          <p:nvSpPr>
            <p:cNvPr id="99" name="Овал 98"/>
            <p:cNvSpPr/>
            <p:nvPr/>
          </p:nvSpPr>
          <p:spPr bwMode="auto">
            <a:xfrm>
              <a:off x="8393265" y="2059872"/>
              <a:ext cx="3150705" cy="1876312"/>
            </a:xfrm>
            <a:prstGeom prst="ellipse">
              <a:avLst/>
            </a:prstGeom>
            <a:solidFill>
              <a:srgbClr val="CCD9F5"/>
            </a:solidFill>
            <a:ln>
              <a:solidFill>
                <a:srgbClr val="CCD9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 bwMode="auto">
            <a:xfrm>
              <a:off x="9120507" y="1925828"/>
              <a:ext cx="632459" cy="434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1" name="Овал 100"/>
            <p:cNvSpPr/>
            <p:nvPr/>
          </p:nvSpPr>
          <p:spPr bwMode="auto">
            <a:xfrm>
              <a:off x="10263657" y="1862933"/>
              <a:ext cx="495300" cy="495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02" name="Группа 101"/>
            <p:cNvGrpSpPr/>
            <p:nvPr/>
          </p:nvGrpSpPr>
          <p:grpSpPr bwMode="auto">
            <a:xfrm>
              <a:off x="8458121" y="2167410"/>
              <a:ext cx="861300" cy="1042209"/>
              <a:chOff x="181821" y="2217246"/>
              <a:chExt cx="911104" cy="999203"/>
            </a:xfrm>
            <a:solidFill>
              <a:srgbClr val="CCD9F5"/>
            </a:solidFill>
          </p:grpSpPr>
          <p:sp>
            <p:nvSpPr>
              <p:cNvPr id="103" name="Полилиния: фигура 102"/>
              <p:cNvSpPr/>
              <p:nvPr/>
            </p:nvSpPr>
            <p:spPr bwMode="auto">
              <a:xfrm>
                <a:off x="181821" y="2222658"/>
                <a:ext cx="911104" cy="993791"/>
              </a:xfrm>
              <a:custGeom>
                <a:avLst/>
                <a:gdLst>
                  <a:gd name="connsiteX0" fmla="*/ 656379 w 911104"/>
                  <a:gd name="connsiteY0" fmla="*/ 2382 h 993791"/>
                  <a:gd name="connsiteX1" fmla="*/ 36619 w 911104"/>
                  <a:gd name="connsiteY1" fmla="*/ 459582 h 993791"/>
                  <a:gd name="connsiteX2" fmla="*/ 117899 w 911104"/>
                  <a:gd name="connsiteY2" fmla="*/ 977742 h 993791"/>
                  <a:gd name="connsiteX3" fmla="*/ 498899 w 911104"/>
                  <a:gd name="connsiteY3" fmla="*/ 835502 h 993791"/>
                  <a:gd name="connsiteX4" fmla="*/ 910379 w 911104"/>
                  <a:gd name="connsiteY4" fmla="*/ 566262 h 993791"/>
                  <a:gd name="connsiteX5" fmla="*/ 600499 w 911104"/>
                  <a:gd name="connsiteY5" fmla="*/ 291942 h 993791"/>
                  <a:gd name="connsiteX6" fmla="*/ 656379 w 911104"/>
                  <a:gd name="connsiteY6" fmla="*/ 2382 h 99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1104" h="993791" extrusionOk="0">
                    <a:moveTo>
                      <a:pt x="656379" y="2382"/>
                    </a:moveTo>
                    <a:cubicBezTo>
                      <a:pt x="562399" y="30322"/>
                      <a:pt x="126366" y="297022"/>
                      <a:pt x="36619" y="459582"/>
                    </a:cubicBezTo>
                    <a:cubicBezTo>
                      <a:pt x="-53128" y="622142"/>
                      <a:pt x="40852" y="915089"/>
                      <a:pt x="117899" y="977742"/>
                    </a:cubicBezTo>
                    <a:cubicBezTo>
                      <a:pt x="194946" y="1040395"/>
                      <a:pt x="366819" y="904082"/>
                      <a:pt x="498899" y="835502"/>
                    </a:cubicBezTo>
                    <a:cubicBezTo>
                      <a:pt x="630979" y="766922"/>
                      <a:pt x="893446" y="656855"/>
                      <a:pt x="910379" y="566262"/>
                    </a:cubicBezTo>
                    <a:cubicBezTo>
                      <a:pt x="927312" y="475669"/>
                      <a:pt x="642832" y="384229"/>
                      <a:pt x="600499" y="291942"/>
                    </a:cubicBezTo>
                    <a:cubicBezTo>
                      <a:pt x="558166" y="199655"/>
                      <a:pt x="750359" y="-25558"/>
                      <a:pt x="656379" y="2382"/>
                    </a:cubicBezTo>
                    <a:close/>
                  </a:path>
                </a:pathLst>
              </a:custGeom>
              <a:grpFill/>
              <a:ln>
                <a:solidFill>
                  <a:srgbClr val="CCD9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4" name="Равнобедренный треугольник 103"/>
              <p:cNvSpPr/>
              <p:nvPr/>
            </p:nvSpPr>
            <p:spPr bwMode="auto">
              <a:xfrm rot="5400000" flipV="1">
                <a:off x="456924" y="2293446"/>
                <a:ext cx="495300" cy="342900"/>
              </a:xfrm>
              <a:prstGeom prst="triangle">
                <a:avLst>
                  <a:gd name="adj" fmla="val 50000"/>
                </a:avLst>
              </a:prstGeom>
              <a:grpFill/>
              <a:ln>
                <a:solidFill>
                  <a:srgbClr val="CCD9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5" name="Прямоугольник 104"/>
              <p:cNvSpPr/>
              <p:nvPr/>
            </p:nvSpPr>
            <p:spPr bwMode="auto">
              <a:xfrm>
                <a:off x="813504" y="2402900"/>
                <a:ext cx="279421" cy="358895"/>
              </a:xfrm>
              <a:prstGeom prst="rect">
                <a:avLst/>
              </a:prstGeom>
              <a:grpFill/>
              <a:ln>
                <a:solidFill>
                  <a:srgbClr val="CCD9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36" name="TextBox 35"/>
            <p:cNvSpPr txBox="1"/>
            <p:nvPr/>
          </p:nvSpPr>
          <p:spPr bwMode="auto">
            <a:xfrm>
              <a:off x="1759973" y="3037140"/>
              <a:ext cx="914400" cy="914400"/>
            </a:xfrm>
            <a:prstGeom prst="rect">
              <a:avLst/>
            </a:prstGeom>
            <a:grpFill/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>
                <a:defRPr/>
              </a:pPr>
              <a:r>
                <a:rPr lang="ru-RU" b="1" i="1">
                  <a:latin typeface="Arial"/>
                  <a:cs typeface="Arial"/>
                </a:rPr>
                <a:t>Апофермент</a:t>
              </a:r>
              <a:endParaRPr lang="ru-RU" sz="2000" b="1" i="1">
                <a:latin typeface="Arial"/>
                <a:cs typeface="Arial"/>
              </a:endParaRPr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5617322" y="3037140"/>
              <a:ext cx="914400" cy="914400"/>
            </a:xfrm>
            <a:prstGeom prst="rect">
              <a:avLst/>
            </a:prstGeom>
            <a:grpFill/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>
                <a:defRPr/>
              </a:pPr>
              <a:r>
                <a:rPr lang="ru-RU" b="1" i="1">
                  <a:latin typeface="Arial"/>
                  <a:cs typeface="Arial"/>
                </a:rPr>
                <a:t>Холофермент</a:t>
              </a:r>
              <a:endParaRPr lang="ru-RU" sz="2000" b="1" i="1">
                <a:latin typeface="Arial"/>
                <a:cs typeface="Arial"/>
              </a:endParaRPr>
            </a:p>
          </p:txBody>
        </p:sp>
        <p:sp>
          <p:nvSpPr>
            <p:cNvPr id="107" name="TextBox 106"/>
            <p:cNvSpPr txBox="1"/>
            <p:nvPr/>
          </p:nvSpPr>
          <p:spPr bwMode="auto">
            <a:xfrm>
              <a:off x="820524" y="643842"/>
              <a:ext cx="914400" cy="914400"/>
            </a:xfrm>
            <a:prstGeom prst="rect">
              <a:avLst/>
            </a:prstGeom>
            <a:grpFill/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>
                <a:defRPr/>
              </a:pPr>
              <a:r>
                <a:rPr lang="ru-RU" b="1" i="1">
                  <a:latin typeface="Arial"/>
                  <a:cs typeface="Arial"/>
                </a:rPr>
                <a:t>Кофактор</a:t>
              </a:r>
              <a:endParaRPr lang="ru-RU" sz="2000" b="1" i="1">
                <a:latin typeface="Arial"/>
                <a:cs typeface="Arial"/>
              </a:endParaRPr>
            </a:p>
          </p:txBody>
        </p:sp>
        <p:sp>
          <p:nvSpPr>
            <p:cNvPr id="108" name="TextBox 107"/>
            <p:cNvSpPr txBox="1"/>
            <p:nvPr/>
          </p:nvSpPr>
          <p:spPr bwMode="auto">
            <a:xfrm>
              <a:off x="9017656" y="2299738"/>
              <a:ext cx="914400" cy="914400"/>
            </a:xfrm>
            <a:prstGeom prst="rect">
              <a:avLst/>
            </a:prstGeom>
            <a:grpFill/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r">
                <a:defRPr/>
              </a:pPr>
              <a:r>
                <a:rPr lang="ru-RU">
                  <a:latin typeface="Arial"/>
                  <a:cs typeface="Arial"/>
                </a:rPr>
                <a:t>Каталитический </a:t>
              </a:r>
              <a:br>
                <a:rPr lang="ru-RU">
                  <a:latin typeface="Arial"/>
                  <a:cs typeface="Arial"/>
                </a:rPr>
              </a:br>
              <a:r>
                <a:rPr lang="ru-RU">
                  <a:latin typeface="Arial"/>
                  <a:cs typeface="Arial"/>
                </a:rPr>
                <a:t>участок</a:t>
              </a:r>
              <a:endParaRPr/>
            </a:p>
          </p:txBody>
        </p:sp>
        <p:sp>
          <p:nvSpPr>
            <p:cNvPr id="109" name="TextBox 108"/>
            <p:cNvSpPr txBox="1"/>
            <p:nvPr/>
          </p:nvSpPr>
          <p:spPr bwMode="auto">
            <a:xfrm>
              <a:off x="10197534" y="2296117"/>
              <a:ext cx="914400" cy="914400"/>
            </a:xfrm>
            <a:prstGeom prst="rect">
              <a:avLst/>
            </a:prstGeom>
            <a:grpFill/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>
                <a:defRPr/>
              </a:pPr>
              <a:r>
                <a:rPr lang="ru-RU">
                  <a:latin typeface="Arial"/>
                  <a:cs typeface="Arial"/>
                </a:rPr>
                <a:t>Якорный</a:t>
              </a:r>
              <a:br>
                <a:rPr lang="ru-RU">
                  <a:latin typeface="Arial"/>
                  <a:cs typeface="Arial"/>
                </a:rPr>
              </a:br>
              <a:r>
                <a:rPr lang="ru-RU">
                  <a:latin typeface="Arial"/>
                  <a:cs typeface="Arial"/>
                </a:rPr>
                <a:t>участок</a:t>
              </a:r>
              <a:endParaRPr/>
            </a:p>
          </p:txBody>
        </p:sp>
        <p:sp>
          <p:nvSpPr>
            <p:cNvPr id="110" name="TextBox 109"/>
            <p:cNvSpPr txBox="1"/>
            <p:nvPr/>
          </p:nvSpPr>
          <p:spPr bwMode="auto">
            <a:xfrm>
              <a:off x="8758167" y="3042589"/>
              <a:ext cx="2413517" cy="914400"/>
            </a:xfrm>
            <a:prstGeom prst="rect">
              <a:avLst/>
            </a:prstGeom>
            <a:grpFill/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>
                <a:defRPr/>
              </a:pPr>
              <a:r>
                <a:rPr lang="ru-RU" b="1" i="1">
                  <a:latin typeface="Arial"/>
                  <a:cs typeface="Arial"/>
                </a:rPr>
                <a:t>Активный центр</a:t>
              </a:r>
              <a:endParaRPr/>
            </a:p>
          </p:txBody>
        </p:sp>
        <p:sp>
          <p:nvSpPr>
            <p:cNvPr id="37" name="Правая фигурная скобка 36"/>
            <p:cNvSpPr/>
            <p:nvPr/>
          </p:nvSpPr>
          <p:spPr bwMode="auto">
            <a:xfrm rot="5400000">
              <a:off x="9933609" y="1880704"/>
              <a:ext cx="222947" cy="2607273"/>
            </a:xfrm>
            <a:prstGeom prst="rightBrace">
              <a:avLst>
                <a:gd name="adj1" fmla="val 33559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 bwMode="auto">
            <a:xfrm>
              <a:off x="9168331" y="1152213"/>
              <a:ext cx="632459" cy="4972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2" name="Овал 111"/>
            <p:cNvSpPr/>
            <p:nvPr/>
          </p:nvSpPr>
          <p:spPr bwMode="auto">
            <a:xfrm>
              <a:off x="10311482" y="1152212"/>
              <a:ext cx="495300" cy="49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5" name="Прямоугольник 114"/>
            <p:cNvSpPr/>
            <p:nvPr/>
          </p:nvSpPr>
          <p:spPr bwMode="auto">
            <a:xfrm>
              <a:off x="9731909" y="1309361"/>
              <a:ext cx="632459" cy="1982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7" name="TextBox 116"/>
            <p:cNvSpPr txBox="1"/>
            <p:nvPr/>
          </p:nvSpPr>
          <p:spPr bwMode="auto">
            <a:xfrm>
              <a:off x="8920283" y="472658"/>
              <a:ext cx="1638849" cy="914400"/>
            </a:xfrm>
            <a:prstGeom prst="rect">
              <a:avLst/>
            </a:prstGeom>
            <a:grpFill/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r">
                <a:defRPr/>
              </a:pPr>
              <a:r>
                <a:rPr lang="ru-RU" b="1" i="1">
                  <a:latin typeface="Arial"/>
                  <a:cs typeface="Arial"/>
                </a:rPr>
                <a:t>Субстрат</a:t>
              </a:r>
              <a:endParaRPr/>
            </a:p>
          </p:txBody>
        </p:sp>
        <p:sp>
          <p:nvSpPr>
            <p:cNvPr id="38" name="Стрелка: вправо 37"/>
            <p:cNvSpPr/>
            <p:nvPr/>
          </p:nvSpPr>
          <p:spPr bwMode="auto">
            <a:xfrm>
              <a:off x="3852133" y="2863050"/>
              <a:ext cx="587428" cy="269956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8" name="Стрелка: вправо 117"/>
            <p:cNvSpPr/>
            <p:nvPr/>
          </p:nvSpPr>
          <p:spPr bwMode="auto">
            <a:xfrm>
              <a:off x="7742533" y="2902162"/>
              <a:ext cx="587428" cy="269956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 bwMode="auto">
            <a:xfrm>
              <a:off x="4951998" y="1718025"/>
              <a:ext cx="2201639" cy="914398"/>
            </a:xfrm>
            <a:prstGeom prst="ellipse">
              <a:avLst/>
            </a:prstGeom>
            <a:noFill/>
            <a:ln w="38100">
              <a:solidFill>
                <a:srgbClr val="DF031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9" name="TextBox 118"/>
            <p:cNvSpPr txBox="1"/>
            <p:nvPr/>
          </p:nvSpPr>
          <p:spPr bwMode="auto">
            <a:xfrm>
              <a:off x="3156836" y="4067201"/>
              <a:ext cx="2718184" cy="914400"/>
            </a:xfrm>
            <a:prstGeom prst="rect">
              <a:avLst/>
            </a:prstGeom>
            <a:grpFill/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>
                <a:defRPr/>
              </a:pPr>
              <a:endParaRPr lang="ru-RU">
                <a:latin typeface="Arial"/>
                <a:cs typeface="Arial"/>
              </a:endParaRPr>
            </a:p>
          </p:txBody>
        </p:sp>
        <p:sp>
          <p:nvSpPr>
            <p:cNvPr id="120" name="TextBox 119"/>
            <p:cNvSpPr txBox="1"/>
            <p:nvPr/>
          </p:nvSpPr>
          <p:spPr bwMode="auto">
            <a:xfrm>
              <a:off x="2779077" y="4072578"/>
              <a:ext cx="2733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>
                  <a:latin typeface="Arial"/>
                  <a:cs typeface="Arial"/>
                </a:rPr>
                <a:t>Схема формирования сложного фермента</a:t>
              </a:r>
              <a:endParaRPr/>
            </a:p>
          </p:txBody>
        </p:sp>
        <p:sp>
          <p:nvSpPr>
            <p:cNvPr id="121" name="TextBox 120"/>
            <p:cNvSpPr txBox="1"/>
            <p:nvPr/>
          </p:nvSpPr>
          <p:spPr bwMode="auto">
            <a:xfrm>
              <a:off x="8645660" y="4072577"/>
              <a:ext cx="2733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>
                  <a:latin typeface="Arial"/>
                  <a:cs typeface="Arial"/>
                </a:rPr>
                <a:t>Схема строения фермента</a:t>
              </a:r>
              <a:endParaRPr/>
            </a:p>
          </p:txBody>
        </p:sp>
      </p:grpSp>
      <p:sp>
        <p:nvSpPr>
          <p:cNvPr id="41" name="TextBox 40"/>
          <p:cNvSpPr txBox="1"/>
          <p:nvPr/>
        </p:nvSpPr>
        <p:spPr bwMode="auto">
          <a:xfrm>
            <a:off x="3880434" y="669613"/>
            <a:ext cx="443113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ru-RU" sz="3200">
                <a:latin typeface="Arial"/>
                <a:cs typeface="Arial"/>
              </a:rPr>
              <a:t>Модель ключ-замок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 bwMode="auto">
          <a:xfrm>
            <a:off x="9382541" y="612300"/>
            <a:ext cx="2815816" cy="6245695"/>
          </a:xfrm>
          <a:prstGeom prst="rect">
            <a:avLst/>
          </a:prstGeom>
          <a:solidFill>
            <a:srgbClr val="CCD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8" name="TextBox 117"/>
          <p:cNvSpPr txBox="1"/>
          <p:nvPr/>
        </p:nvSpPr>
        <p:spPr bwMode="auto">
          <a:xfrm>
            <a:off x="283829" y="2015178"/>
            <a:ext cx="2185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>
                <a:latin typeface="Arial"/>
                <a:cs typeface="Arial"/>
              </a:rPr>
              <a:t>Известно, что мясо переваривается желудочным соком, а слюна превращает крахмал в сахар</a:t>
            </a:r>
            <a:endParaRPr/>
          </a:p>
        </p:txBody>
      </p:sp>
      <p:sp>
        <p:nvSpPr>
          <p:cNvPr id="119" name="TextBox 118"/>
          <p:cNvSpPr txBox="1"/>
          <p:nvPr/>
        </p:nvSpPr>
        <p:spPr bwMode="auto">
          <a:xfrm>
            <a:off x="2398391" y="1894003"/>
            <a:ext cx="2861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Л. Пастер и Ю. Либих </a:t>
            </a:r>
            <a:endParaRPr/>
          </a:p>
          <a:p>
            <a:pPr algn="ctr">
              <a:defRPr/>
            </a:pPr>
            <a:r>
              <a:rPr lang="ru-RU" sz="1600">
                <a:latin typeface="Arial"/>
                <a:cs typeface="Arial"/>
              </a:rPr>
              <a:t>Исследование брожения углеводов. Впервые вводится термин фермент (</a:t>
            </a:r>
            <a:r>
              <a:rPr lang="ru-RU" sz="1600" i="1">
                <a:latin typeface="Arial"/>
                <a:cs typeface="Arial"/>
              </a:rPr>
              <a:t>от лат. закваска</a:t>
            </a:r>
            <a:r>
              <a:rPr lang="ru-RU" sz="1600">
                <a:latin typeface="Arial"/>
                <a:cs typeface="Arial"/>
              </a:rPr>
              <a:t>)</a:t>
            </a:r>
            <a:endParaRPr/>
          </a:p>
        </p:txBody>
      </p:sp>
      <p:sp>
        <p:nvSpPr>
          <p:cNvPr id="120" name="TextBox 119"/>
          <p:cNvSpPr txBox="1"/>
          <p:nvPr/>
        </p:nvSpPr>
        <p:spPr bwMode="auto">
          <a:xfrm>
            <a:off x="5092979" y="1921177"/>
            <a:ext cx="2192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Дж. Самнер</a:t>
            </a:r>
          </a:p>
          <a:p>
            <a:pPr algn="ctr">
              <a:defRPr/>
            </a:pPr>
            <a:r>
              <a:rPr lang="ru-RU" sz="1600">
                <a:latin typeface="Arial"/>
                <a:cs typeface="Arial"/>
              </a:rPr>
              <a:t>Впервые выделил высокоочищенный фермент (уреазу).</a:t>
            </a:r>
            <a:endParaRPr/>
          </a:p>
        </p:txBody>
      </p:sp>
      <p:sp>
        <p:nvSpPr>
          <p:cNvPr id="121" name="TextBox 120"/>
          <p:cNvSpPr txBox="1"/>
          <p:nvPr/>
        </p:nvSpPr>
        <p:spPr bwMode="auto">
          <a:xfrm>
            <a:off x="7133355" y="1921177"/>
            <a:ext cx="2192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>
                <a:latin typeface="Arial"/>
                <a:cs typeface="Arial"/>
              </a:rPr>
              <a:t>Открыто и охарактеризовано более </a:t>
            </a:r>
            <a:r>
              <a:rPr lang="ru-RU" sz="1600" b="1">
                <a:latin typeface="Arial"/>
                <a:cs typeface="Arial"/>
              </a:rPr>
              <a:t>3000</a:t>
            </a:r>
            <a:r>
              <a:rPr lang="ru-RU" sz="1600">
                <a:latin typeface="Arial"/>
                <a:cs typeface="Arial"/>
              </a:rPr>
              <a:t> ферментов</a:t>
            </a:r>
            <a:endParaRPr/>
          </a:p>
        </p:txBody>
      </p:sp>
      <p:cxnSp>
        <p:nvCxnSpPr>
          <p:cNvPr id="124" name="Прямая со стрелкой 123"/>
          <p:cNvCxnSpPr>
            <a:cxnSpLocks/>
          </p:cNvCxnSpPr>
          <p:nvPr/>
        </p:nvCxnSpPr>
        <p:spPr bwMode="auto">
          <a:xfrm>
            <a:off x="637208" y="1218248"/>
            <a:ext cx="11203709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>
            <a:cxnSpLocks/>
          </p:cNvCxnSpPr>
          <p:nvPr/>
        </p:nvCxnSpPr>
        <p:spPr bwMode="auto">
          <a:xfrm>
            <a:off x="1419648" y="1125885"/>
            <a:ext cx="0" cy="2032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cxnSpLocks/>
          </p:cNvCxnSpPr>
          <p:nvPr/>
        </p:nvCxnSpPr>
        <p:spPr bwMode="auto">
          <a:xfrm>
            <a:off x="3840809" y="1125885"/>
            <a:ext cx="0" cy="2032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cxnSpLocks/>
          </p:cNvCxnSpPr>
          <p:nvPr/>
        </p:nvCxnSpPr>
        <p:spPr bwMode="auto">
          <a:xfrm>
            <a:off x="6139438" y="1112030"/>
            <a:ext cx="0" cy="2032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cxnSpLocks/>
          </p:cNvCxnSpPr>
          <p:nvPr/>
        </p:nvCxnSpPr>
        <p:spPr bwMode="auto">
          <a:xfrm>
            <a:off x="8233857" y="1116649"/>
            <a:ext cx="0" cy="2032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 bwMode="auto">
          <a:xfrm>
            <a:off x="616691" y="1324326"/>
            <a:ext cx="1584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Конец </a:t>
            </a:r>
            <a:r>
              <a:rPr lang="en-US" sz="1600" b="1">
                <a:latin typeface="Arial"/>
                <a:cs typeface="Arial"/>
              </a:rPr>
              <a:t>XVII – </a:t>
            </a:r>
            <a:r>
              <a:rPr lang="ru-RU" sz="1600" b="1">
                <a:latin typeface="Arial"/>
                <a:cs typeface="Arial"/>
              </a:rPr>
              <a:t>начало </a:t>
            </a:r>
            <a:r>
              <a:rPr lang="en-US" sz="1600" b="1">
                <a:latin typeface="Arial"/>
                <a:cs typeface="Arial"/>
              </a:rPr>
              <a:t>XIX </a:t>
            </a:r>
            <a:r>
              <a:rPr lang="ru-RU" sz="1600" b="1">
                <a:latin typeface="Arial"/>
                <a:cs typeface="Arial"/>
              </a:rPr>
              <a:t>в.</a:t>
            </a:r>
            <a:endParaRPr lang="ru-RU" sz="1600">
              <a:latin typeface="Arial"/>
              <a:cs typeface="Arial"/>
            </a:endParaRPr>
          </a:p>
        </p:txBody>
      </p:sp>
      <p:sp>
        <p:nvSpPr>
          <p:cNvPr id="133" name="TextBox 132"/>
          <p:cNvSpPr txBox="1"/>
          <p:nvPr/>
        </p:nvSpPr>
        <p:spPr bwMode="auto">
          <a:xfrm>
            <a:off x="3026771" y="1357346"/>
            <a:ext cx="1584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Начало </a:t>
            </a:r>
            <a:r>
              <a:rPr lang="en-US" sz="1600" b="1">
                <a:latin typeface="Arial"/>
                <a:cs typeface="Arial"/>
              </a:rPr>
              <a:t>XIX </a:t>
            </a:r>
            <a:r>
              <a:rPr lang="ru-RU" sz="1600" b="1">
                <a:latin typeface="Arial"/>
                <a:cs typeface="Arial"/>
              </a:rPr>
              <a:t>в.</a:t>
            </a:r>
            <a:endParaRPr lang="ru-RU" sz="1600">
              <a:latin typeface="Arial"/>
              <a:cs typeface="Arial"/>
            </a:endParaRPr>
          </a:p>
        </p:txBody>
      </p:sp>
      <p:sp>
        <p:nvSpPr>
          <p:cNvPr id="134" name="TextBox 133"/>
          <p:cNvSpPr txBox="1"/>
          <p:nvPr/>
        </p:nvSpPr>
        <p:spPr bwMode="auto">
          <a:xfrm>
            <a:off x="5781998" y="1309758"/>
            <a:ext cx="814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1926 г</a:t>
            </a:r>
            <a:endParaRPr lang="ru-RU" sz="1600">
              <a:latin typeface="Arial"/>
              <a:cs typeface="Arial"/>
            </a:endParaRPr>
          </a:p>
        </p:txBody>
      </p:sp>
      <p:sp>
        <p:nvSpPr>
          <p:cNvPr id="135" name="TextBox 134"/>
          <p:cNvSpPr txBox="1"/>
          <p:nvPr/>
        </p:nvSpPr>
        <p:spPr bwMode="auto">
          <a:xfrm>
            <a:off x="7646787" y="1324028"/>
            <a:ext cx="1179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К 2000 г</a:t>
            </a:r>
            <a:endParaRPr lang="ru-RU" sz="1600">
              <a:latin typeface="Arial"/>
              <a:cs typeface="Arial"/>
            </a:endParaRPr>
          </a:p>
        </p:txBody>
      </p:sp>
      <p:sp>
        <p:nvSpPr>
          <p:cNvPr id="123" name="Google Shape;107;p16"/>
          <p:cNvSpPr txBox="1"/>
          <p:nvPr/>
        </p:nvSpPr>
        <p:spPr bwMode="auto">
          <a:xfrm>
            <a:off x="0" y="-3299"/>
            <a:ext cx="12192000" cy="615600"/>
          </a:xfrm>
          <a:prstGeom prst="rect">
            <a:avLst/>
          </a:prstGeom>
          <a:solidFill>
            <a:srgbClr val="CCD9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/>
              <a:t>История открытия «биокатализаторов»</a:t>
            </a:r>
            <a:endParaRPr/>
          </a:p>
        </p:txBody>
      </p:sp>
      <p:cxnSp>
        <p:nvCxnSpPr>
          <p:cNvPr id="125" name="Прямая соединительная линия 124"/>
          <p:cNvCxnSpPr>
            <a:cxnSpLocks/>
          </p:cNvCxnSpPr>
          <p:nvPr/>
        </p:nvCxnSpPr>
        <p:spPr bwMode="auto">
          <a:xfrm>
            <a:off x="-9939" y="612300"/>
            <a:ext cx="122012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Самнер, Джеймс Батчеллер — Википедия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475892" y="3150194"/>
            <a:ext cx="1588289" cy="2249111"/>
          </a:xfrm>
          <a:prstGeom prst="rect">
            <a:avLst/>
          </a:prstGeom>
          <a:noFill/>
        </p:spPr>
      </p:pic>
      <p:pic>
        <p:nvPicPr>
          <p:cNvPr id="27" name="Picture 4" descr="Луи Пастер — Циклопедия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1">
            <a:off x="2534122" y="3308362"/>
            <a:ext cx="1233525" cy="1457158"/>
          </a:xfrm>
          <a:prstGeom prst="rect">
            <a:avLst/>
          </a:prstGeom>
          <a:noFill/>
        </p:spPr>
      </p:pic>
      <p:pic>
        <p:nvPicPr>
          <p:cNvPr id="30" name="Picture 6" descr="Либих, Юстус фон — Википедия"/>
          <p:cNvPicPr>
            <a:picLocks noChangeAspect="1" noChangeArrowheads="1"/>
          </p:cNvPicPr>
          <p:nvPr/>
        </p:nvPicPr>
        <p:blipFill>
          <a:blip r:embed="rId4"/>
          <a:srcRect l="18554" r="25073" b="27739"/>
          <a:stretch/>
        </p:blipFill>
        <p:spPr bwMode="auto">
          <a:xfrm>
            <a:off x="3829357" y="3296287"/>
            <a:ext cx="1146209" cy="1469234"/>
          </a:xfrm>
          <a:prstGeom prst="rect">
            <a:avLst/>
          </a:prstGeom>
          <a:noFill/>
        </p:spPr>
      </p:pic>
      <p:pic>
        <p:nvPicPr>
          <p:cNvPr id="1034" name="Picture 10" descr="Уреаза — Вікіпедія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475892" y="5294329"/>
            <a:ext cx="1800951" cy="1258714"/>
          </a:xfrm>
          <a:prstGeom prst="rect">
            <a:avLst/>
          </a:prstGeom>
          <a:noFill/>
        </p:spPr>
      </p:pic>
      <p:pic>
        <p:nvPicPr>
          <p:cNvPr id="1036" name="Picture 12" descr="Что такое пищеварительные ферменты? - Блог Врача о Здоровье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139586" y="3318814"/>
            <a:ext cx="2186421" cy="1424297"/>
          </a:xfrm>
          <a:prstGeom prst="rect">
            <a:avLst/>
          </a:prstGeom>
          <a:noFill/>
        </p:spPr>
      </p:pic>
      <p:pic>
        <p:nvPicPr>
          <p:cNvPr id="1040" name="Picture 16" descr="Лицо пускает слюни. Большой размер желтой улыбки-эмодзи. | Премиум векторы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783903" y="3444694"/>
            <a:ext cx="1698351" cy="1698351"/>
          </a:xfrm>
          <a:prstGeom prst="rect">
            <a:avLst/>
          </a:prstGeom>
          <a:noFill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2419814" y="4765520"/>
            <a:ext cx="1081058" cy="2162116"/>
          </a:xfrm>
          <a:prstGeom prst="rect">
            <a:avLst/>
          </a:prstGeom>
          <a:noFill/>
        </p:spPr>
      </p:pic>
      <p:pic>
        <p:nvPicPr>
          <p:cNvPr id="1044" name="Picture 20" descr="Самогон Маркет - магазин самогоноварения - #АлкоРецептыСамогонМаркет  Спиртовое брожение лежит в основе приготовления любого алкогольного  напитка. Это самый простой и доступный способ получить этиловый спирт.  Второй метод – гидратация этилена, является ...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3581713" y="5216637"/>
            <a:ext cx="1492286" cy="1259881"/>
          </a:xfrm>
          <a:prstGeom prst="rect">
            <a:avLst/>
          </a:prstGeom>
          <a:noFill/>
        </p:spPr>
      </p:pic>
      <p:sp>
        <p:nvSpPr>
          <p:cNvPr id="14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266773" y="6366922"/>
            <a:ext cx="2743200" cy="365125"/>
          </a:xfrm>
        </p:spPr>
        <p:txBody>
          <a:bodyPr/>
          <a:lstStyle/>
          <a:p>
            <a:pPr>
              <a:defRPr/>
            </a:pPr>
            <a:fld id="{DCC872DF-157B-4515-93E7-0F68FFC85200}" type="slidenum">
              <a:rPr lang="ru-RU" sz="2800">
                <a:solidFill>
                  <a:schemeClr val="tx1"/>
                </a:solidFill>
                <a:latin typeface="Arial"/>
                <a:ea typeface="Roboto"/>
                <a:cs typeface="Arial"/>
              </a:rPr>
              <a:t>8</a:t>
            </a:fld>
            <a:endParaRPr lang="ru-RU" sz="2800">
              <a:solidFill>
                <a:schemeClr val="tx1"/>
              </a:solidFill>
              <a:latin typeface="Arial"/>
              <a:ea typeface="Roboto"/>
              <a:cs typeface="Arial"/>
            </a:endParaRPr>
          </a:p>
        </p:txBody>
      </p:sp>
      <p:pic>
        <p:nvPicPr>
          <p:cNvPr id="1048" name="Picture 24" descr="Стикеры Желудок — бесплатные стикеры здравоохранение и медицина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 flipH="1">
            <a:off x="130727" y="4868377"/>
            <a:ext cx="1485843" cy="1485843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 bwMode="auto">
          <a:xfrm>
            <a:off x="9423758" y="1890057"/>
            <a:ext cx="268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С. Ян и др.</a:t>
            </a:r>
            <a:endParaRPr/>
          </a:p>
          <a:p>
            <a:pPr algn="ctr">
              <a:defRPr/>
            </a:pPr>
            <a:r>
              <a:rPr lang="ru-RU" sz="1600">
                <a:latin typeface="Arial"/>
                <a:cs typeface="Arial"/>
              </a:rPr>
              <a:t>Впервые обнаружили, что наночастицы магнетита могут проявлять </a:t>
            </a:r>
            <a:r>
              <a:rPr lang="ru-RU" sz="1600" b="1">
                <a:latin typeface="Arial"/>
                <a:cs typeface="Arial"/>
              </a:rPr>
              <a:t>ферментоподобную</a:t>
            </a:r>
            <a:r>
              <a:rPr lang="ru-RU" sz="1600">
                <a:latin typeface="Arial"/>
                <a:cs typeface="Arial"/>
              </a:rPr>
              <a:t> активность</a:t>
            </a:r>
            <a:endParaRPr/>
          </a:p>
        </p:txBody>
      </p:sp>
      <p:cxnSp>
        <p:nvCxnSpPr>
          <p:cNvPr id="31" name="Прямая соединительная линия 30"/>
          <p:cNvCxnSpPr>
            <a:cxnSpLocks/>
          </p:cNvCxnSpPr>
          <p:nvPr/>
        </p:nvCxnSpPr>
        <p:spPr bwMode="auto">
          <a:xfrm>
            <a:off x="10760620" y="1112030"/>
            <a:ext cx="0" cy="2032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 bwMode="auto">
          <a:xfrm>
            <a:off x="10069723" y="1308526"/>
            <a:ext cx="1381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2007 г</a:t>
            </a:r>
            <a:endParaRPr lang="ru-RU" sz="1600">
              <a:latin typeface="Arial"/>
              <a:cs typeface="Arial"/>
            </a:endParaRPr>
          </a:p>
        </p:txBody>
      </p:sp>
      <p:pic>
        <p:nvPicPr>
          <p:cNvPr id="33" name="Picture 8" descr="Yan, Xiyun | TWAS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9927930" y="3614849"/>
            <a:ext cx="1725038" cy="2507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" name="Google Shape;107;p16"/>
          <p:cNvSpPr txBox="1"/>
          <p:nvPr/>
        </p:nvSpPr>
        <p:spPr bwMode="auto">
          <a:xfrm>
            <a:off x="0" y="-3299"/>
            <a:ext cx="12192000" cy="615600"/>
          </a:xfrm>
          <a:prstGeom prst="rect">
            <a:avLst/>
          </a:prstGeom>
          <a:solidFill>
            <a:srgbClr val="CCD9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/>
              <a:t>Нанозимы</a:t>
            </a:r>
            <a:endParaRPr sz="2800"/>
          </a:p>
        </p:txBody>
      </p:sp>
      <p:cxnSp>
        <p:nvCxnSpPr>
          <p:cNvPr id="45" name="Прямая соединительная линия 44"/>
          <p:cNvCxnSpPr>
            <a:cxnSpLocks/>
          </p:cNvCxnSpPr>
          <p:nvPr/>
        </p:nvCxnSpPr>
        <p:spPr bwMode="auto">
          <a:xfrm>
            <a:off x="-9939" y="612300"/>
            <a:ext cx="122012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266773" y="6366922"/>
            <a:ext cx="2743200" cy="365125"/>
          </a:xfrm>
        </p:spPr>
        <p:txBody>
          <a:bodyPr/>
          <a:lstStyle/>
          <a:p>
            <a:pPr>
              <a:defRPr/>
            </a:pPr>
            <a:fld id="{DCC872DF-157B-4515-93E7-0F68FFC85200}" type="slidenum">
              <a:rPr lang="ru-RU" sz="2800">
                <a:solidFill>
                  <a:schemeClr val="tx1"/>
                </a:solidFill>
                <a:latin typeface="Arial"/>
                <a:ea typeface="Roboto"/>
                <a:cs typeface="Arial"/>
              </a:rPr>
              <a:t>9</a:t>
            </a:fld>
            <a:endParaRPr lang="ru-RU" sz="2800">
              <a:solidFill>
                <a:schemeClr val="tx1"/>
              </a:solidFill>
              <a:latin typeface="Arial"/>
              <a:ea typeface="Roboto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9398000" y="11988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defRPr/>
            </a:pPr>
            <a:endParaRPr lang="ru-RU" sz="3200" u="sng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256994" y="891030"/>
            <a:ext cx="8590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DF0318"/>
                </a:solidFill>
                <a:latin typeface="Arial"/>
                <a:cs typeface="Arial"/>
              </a:rPr>
              <a:t>Нанозимы</a:t>
            </a:r>
            <a:r>
              <a:rPr lang="ru-RU" sz="1800">
                <a:latin typeface="Arial"/>
                <a:cs typeface="Arial"/>
              </a:rPr>
              <a:t> – наноматериалы, проявляющие ферментоподобную активность</a:t>
            </a:r>
            <a:endParaRPr/>
          </a:p>
        </p:txBody>
      </p:sp>
      <p:sp>
        <p:nvSpPr>
          <p:cNvPr id="51" name="TextBox 50"/>
          <p:cNvSpPr txBox="1"/>
          <p:nvPr/>
        </p:nvSpPr>
        <p:spPr bwMode="auto">
          <a:xfrm>
            <a:off x="8269671" y="3540336"/>
            <a:ext cx="3771637" cy="2935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sz="1800">
                <a:latin typeface="Arial"/>
                <a:cs typeface="Arial"/>
              </a:rPr>
              <a:t>За счет маленького размера, большая часть атомов находится на поверхности. </a:t>
            </a:r>
            <a:endParaRPr/>
          </a:p>
          <a:p>
            <a:pPr>
              <a:lnSpc>
                <a:spcPct val="130000"/>
              </a:lnSpc>
              <a:defRPr/>
            </a:pPr>
            <a:endParaRPr lang="ru-RU" sz="1800">
              <a:latin typeface="Arial"/>
              <a:cs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ru-RU">
                <a:latin typeface="Arial"/>
                <a:cs typeface="Arial"/>
              </a:rPr>
              <a:t>Атомы на поверхности, обладающие редок-активностью, могут выступать в качестве активных центров.</a:t>
            </a:r>
            <a:endParaRPr lang="ru-RU" sz="1800">
              <a:latin typeface="Arial"/>
              <a:cs typeface="Arial"/>
            </a:endParaRPr>
          </a:p>
        </p:txBody>
      </p:sp>
      <p:sp>
        <p:nvSpPr>
          <p:cNvPr id="74" name="TextBox 73"/>
          <p:cNvSpPr txBox="1"/>
          <p:nvPr/>
        </p:nvSpPr>
        <p:spPr bwMode="auto">
          <a:xfrm>
            <a:off x="5131403" y="1605071"/>
            <a:ext cx="3453682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ru-RU" sz="1600" b="1">
                <a:latin typeface="Arial"/>
                <a:cs typeface="Arial"/>
              </a:rPr>
              <a:t>Яблоко</a:t>
            </a:r>
            <a:endParaRPr/>
          </a:p>
        </p:txBody>
      </p:sp>
      <p:sp>
        <p:nvSpPr>
          <p:cNvPr id="89" name="TextBox 88"/>
          <p:cNvSpPr txBox="1"/>
          <p:nvPr/>
        </p:nvSpPr>
        <p:spPr bwMode="auto">
          <a:xfrm>
            <a:off x="-1017629" y="1784451"/>
            <a:ext cx="3453682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ru-RU" sz="1600" b="1">
                <a:latin typeface="Arial"/>
                <a:cs typeface="Arial"/>
              </a:rPr>
              <a:t>Молекула</a:t>
            </a:r>
            <a:endParaRPr/>
          </a:p>
        </p:txBody>
      </p:sp>
      <p:grpSp>
        <p:nvGrpSpPr>
          <p:cNvPr id="11" name="Группа 10"/>
          <p:cNvGrpSpPr/>
          <p:nvPr/>
        </p:nvGrpSpPr>
        <p:grpSpPr bwMode="auto">
          <a:xfrm>
            <a:off x="125915" y="1462832"/>
            <a:ext cx="7975897" cy="5013179"/>
            <a:chOff x="125915" y="1594912"/>
            <a:chExt cx="7975897" cy="5013179"/>
          </a:xfrm>
        </p:grpSpPr>
        <p:pic>
          <p:nvPicPr>
            <p:cNvPr id="5122" name="Picture 2" descr="Scale of nanoparticles with some examples | Download Scientific Diagram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311614" y="1704848"/>
              <a:ext cx="7790198" cy="490324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 bwMode="auto">
            <a:xfrm>
              <a:off x="6685280" y="1725169"/>
              <a:ext cx="528320" cy="1950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6786880" y="1674369"/>
              <a:ext cx="528320" cy="1950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 bwMode="auto">
            <a:xfrm>
              <a:off x="4430478" y="1780033"/>
              <a:ext cx="1366590" cy="1950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 bwMode="auto">
            <a:xfrm>
              <a:off x="2919326" y="1776689"/>
              <a:ext cx="1236113" cy="1882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 bwMode="auto">
            <a:xfrm>
              <a:off x="2211060" y="1769873"/>
              <a:ext cx="528320" cy="1950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3" name="TextBox 82"/>
            <p:cNvSpPr txBox="1"/>
            <p:nvPr/>
          </p:nvSpPr>
          <p:spPr bwMode="auto">
            <a:xfrm>
              <a:off x="3106758" y="1799133"/>
              <a:ext cx="3453682" cy="379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ru-RU" sz="1600" b="1">
                  <a:latin typeface="Arial"/>
                  <a:cs typeface="Arial"/>
                </a:rPr>
                <a:t>Клетка</a:t>
              </a:r>
              <a:endParaRPr/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753031" y="1594912"/>
              <a:ext cx="3453682" cy="379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ru-RU" sz="1600" b="1">
                  <a:latin typeface="Arial"/>
                  <a:cs typeface="Arial"/>
                </a:rPr>
                <a:t>ДНК</a:t>
              </a:r>
              <a:endParaRPr/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1612993" y="1779928"/>
              <a:ext cx="3453682" cy="379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ru-RU" sz="1600" b="1">
                  <a:latin typeface="Arial"/>
                  <a:cs typeface="Arial"/>
                </a:rPr>
                <a:t>Вирус</a:t>
              </a:r>
              <a:endParaRPr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1220464" y="1749553"/>
              <a:ext cx="766831" cy="465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 bwMode="auto">
            <a:xfrm>
              <a:off x="175089" y="1752503"/>
              <a:ext cx="917759" cy="465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125915" y="1804665"/>
              <a:ext cx="3453682" cy="379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ru-RU" sz="1600" b="1">
                  <a:latin typeface="Arial"/>
                  <a:cs typeface="Arial"/>
                </a:rPr>
                <a:t>Белок</a:t>
              </a:r>
              <a:endParaRPr/>
            </a:p>
          </p:txBody>
        </p:sp>
        <p:sp>
          <p:nvSpPr>
            <p:cNvPr id="90" name="TextBox 89"/>
            <p:cNvSpPr txBox="1"/>
            <p:nvPr/>
          </p:nvSpPr>
          <p:spPr bwMode="auto">
            <a:xfrm>
              <a:off x="6406181" y="3850671"/>
              <a:ext cx="1614837" cy="379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ru-RU" sz="1600" b="1">
                  <a:latin typeface="Arial"/>
                  <a:cs typeface="Arial"/>
                </a:rPr>
                <a:t>Нанометры</a:t>
              </a:r>
              <a:endParaRPr/>
            </a:p>
          </p:txBody>
        </p:sp>
        <p:sp>
          <p:nvSpPr>
            <p:cNvPr id="91" name="TextBox 90"/>
            <p:cNvSpPr txBox="1"/>
            <p:nvPr/>
          </p:nvSpPr>
          <p:spPr bwMode="auto">
            <a:xfrm>
              <a:off x="936642" y="4220471"/>
              <a:ext cx="2741278" cy="379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ru-RU" sz="1600" b="1">
                  <a:latin typeface="Arial"/>
                  <a:cs typeface="Arial"/>
                </a:rPr>
                <a:t>Наночастицы (1-200 нм)</a:t>
              </a:r>
              <a:endParaRPr/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403918" y="4579229"/>
              <a:ext cx="2898082" cy="379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ru-RU" sz="1600" b="1">
                  <a:latin typeface="Arial"/>
                  <a:cs typeface="Arial"/>
                </a:rPr>
                <a:t>Примеры наночастиц</a:t>
              </a:r>
              <a:endParaRPr/>
            </a:p>
          </p:txBody>
        </p:sp>
      </p:grpSp>
      <p:sp>
        <p:nvSpPr>
          <p:cNvPr id="13" name="Круг: прозрачная заливка 12"/>
          <p:cNvSpPr/>
          <p:nvPr/>
        </p:nvSpPr>
        <p:spPr bwMode="auto">
          <a:xfrm>
            <a:off x="8618069" y="1897629"/>
            <a:ext cx="1477492" cy="1477492"/>
          </a:xfrm>
          <a:prstGeom prst="donut">
            <a:avLst>
              <a:gd name="adj" fmla="val 130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6" name="Круг: прозрачная заливка 95"/>
          <p:cNvSpPr/>
          <p:nvPr/>
        </p:nvSpPr>
        <p:spPr bwMode="auto">
          <a:xfrm>
            <a:off x="10919658" y="2404383"/>
            <a:ext cx="575335" cy="575335"/>
          </a:xfrm>
          <a:prstGeom prst="donut">
            <a:avLst>
              <a:gd name="adj" fmla="val 3190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rgbClr val="FFFFFF"/>
      </a:lt1>
      <a:dk2>
        <a:srgbClr val="DF0318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601</Words>
  <Application>Microsoft Office PowerPoint</Application>
  <DocSecurity>0</DocSecurity>
  <PresentationFormat>Широкоэкранный</PresentationFormat>
  <Paragraphs>163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Cambria Math</vt:lpstr>
      <vt:lpstr>Тема Office</vt:lpstr>
      <vt:lpstr>Нанозимология - наука XXI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Mattew Popkov</dc:creator>
  <cp:keywords/>
  <dc:description/>
  <cp:lastModifiedBy>Ekaterina Sheichenko</cp:lastModifiedBy>
  <cp:revision>15</cp:revision>
  <dcterms:created xsi:type="dcterms:W3CDTF">2023-07-27T08:49:53Z</dcterms:created>
  <dcterms:modified xsi:type="dcterms:W3CDTF">2024-10-11T15:52:21Z</dcterms:modified>
  <cp:category/>
  <dc:identifier/>
  <cp:contentStatus/>
  <dc:language/>
  <cp:version/>
</cp:coreProperties>
</file>