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49" r:id="rId3"/>
    <p:sldId id="363" r:id="rId4"/>
    <p:sldId id="375" r:id="rId5"/>
    <p:sldId id="373" r:id="rId6"/>
    <p:sldId id="364" r:id="rId7"/>
    <p:sldId id="376" r:id="rId8"/>
    <p:sldId id="377" r:id="rId9"/>
    <p:sldId id="362" r:id="rId10"/>
    <p:sldId id="374" r:id="rId11"/>
    <p:sldId id="365" r:id="rId12"/>
    <p:sldId id="339" r:id="rId13"/>
    <p:sldId id="368" r:id="rId14"/>
    <p:sldId id="369" r:id="rId15"/>
    <p:sldId id="370" r:id="rId16"/>
    <p:sldId id="380" r:id="rId17"/>
    <p:sldId id="366" r:id="rId18"/>
    <p:sldId id="367" r:id="rId19"/>
    <p:sldId id="371" r:id="rId20"/>
    <p:sldId id="378" r:id="rId21"/>
    <p:sldId id="372" r:id="rId22"/>
    <p:sldId id="360" r:id="rId23"/>
    <p:sldId id="37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5E0"/>
    <a:srgbClr val="CCD9F5"/>
    <a:srgbClr val="B2D8FD"/>
    <a:srgbClr val="696866"/>
    <a:srgbClr val="DF0318"/>
    <a:srgbClr val="EEA88F"/>
    <a:srgbClr val="EFB97B"/>
    <a:srgbClr val="EED463"/>
    <a:srgbClr val="C19B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3F80D-CCE1-4CC1-B237-2080887F3ED5}" type="datetimeFigureOut">
              <a:rPr lang="ru-RU" smtClean="0"/>
              <a:t>11.10.2024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35C96-E962-4475-88C0-5F5D28C5D533}" type="slidenum">
              <a:rPr lang="ru-RU" smtClean="0"/>
              <a:t>‹#›</a:t>
            </a:fld>
            <a:endParaRPr lang="ru-RU"/>
          </a:p>
        </p:txBody>
      </p:sp>
    </p:spTree>
    <p:extLst>
      <p:ext uri="{BB962C8B-B14F-4D97-AF65-F5344CB8AC3E}">
        <p14:creationId xmlns:p14="http://schemas.microsoft.com/office/powerpoint/2010/main" val="23675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E902FD00-4CC1-4533-8FAD-B4DD8775CFFD}"/>
              </a:ext>
            </a:extLst>
          </p:cNvPr>
          <p:cNvSpPr>
            <a:spLocks noGrp="1"/>
          </p:cNvSpPr>
          <p:nvPr>
            <p:ph type="title"/>
          </p:nvPr>
        </p:nvSpPr>
        <p:spPr>
          <a:xfrm>
            <a:off x="462698" y="417396"/>
            <a:ext cx="11341230" cy="1045329"/>
          </a:xfrm>
        </p:spPr>
        <p:txBody>
          <a:bodyPr>
            <a:normAutofit/>
          </a:bodyPr>
          <a:lstStyle>
            <a:lvl1pPr>
              <a:defRPr sz="4000"/>
            </a:lvl1pPr>
          </a:lstStyle>
          <a:p>
            <a:r>
              <a:rPr lang="ru-RU" dirty="0"/>
              <a:t>Образец заголовка</a:t>
            </a:r>
          </a:p>
        </p:txBody>
      </p:sp>
      <p:sp>
        <p:nvSpPr>
          <p:cNvPr id="7" name="Заголовок 1">
            <a:extLst>
              <a:ext uri="{FF2B5EF4-FFF2-40B4-BE49-F238E27FC236}">
                <a16:creationId xmlns:a16="http://schemas.microsoft.com/office/drawing/2014/main" id="{72759048-95F9-4BC4-AA21-48EF9CDE4319}"/>
              </a:ext>
            </a:extLst>
          </p:cNvPr>
          <p:cNvSpPr txBox="1">
            <a:spLocks/>
          </p:cNvSpPr>
          <p:nvPr userDrawn="1"/>
        </p:nvSpPr>
        <p:spPr>
          <a:xfrm>
            <a:off x="310298" y="264997"/>
            <a:ext cx="11341231" cy="1045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4000" dirty="0">
              <a:latin typeface="Arial" panose="020B0604020202020204" pitchFamily="34" charset="0"/>
              <a:cs typeface="Arial" panose="020B0604020202020204" pitchFamily="34" charset="0"/>
            </a:endParaRPr>
          </a:p>
        </p:txBody>
      </p:sp>
      <p:sp>
        <p:nvSpPr>
          <p:cNvPr id="8" name="Заголовок 1">
            <a:extLst>
              <a:ext uri="{FF2B5EF4-FFF2-40B4-BE49-F238E27FC236}">
                <a16:creationId xmlns:a16="http://schemas.microsoft.com/office/drawing/2014/main" id="{355ABE7F-FF5E-4D73-9C93-9CA95480FC75}"/>
              </a:ext>
            </a:extLst>
          </p:cNvPr>
          <p:cNvSpPr txBox="1">
            <a:spLocks/>
          </p:cNvSpPr>
          <p:nvPr userDrawn="1"/>
        </p:nvSpPr>
        <p:spPr>
          <a:xfrm>
            <a:off x="1841467" y="2050340"/>
            <a:ext cx="3479865" cy="832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u="sng" dirty="0">
                <a:latin typeface="Arial" panose="020B0604020202020204" pitchFamily="34" charset="0"/>
                <a:cs typeface="Arial" panose="020B0604020202020204" pitchFamily="34" charset="0"/>
              </a:rPr>
              <a:t>План на сегодня:</a:t>
            </a:r>
          </a:p>
        </p:txBody>
      </p:sp>
      <p:sp>
        <p:nvSpPr>
          <p:cNvPr id="9" name="Объект 2">
            <a:extLst>
              <a:ext uri="{FF2B5EF4-FFF2-40B4-BE49-F238E27FC236}">
                <a16:creationId xmlns:a16="http://schemas.microsoft.com/office/drawing/2014/main" id="{22310098-B159-4C0B-93BF-28129BBE82A6}"/>
              </a:ext>
            </a:extLst>
          </p:cNvPr>
          <p:cNvSpPr>
            <a:spLocks noGrp="1"/>
          </p:cNvSpPr>
          <p:nvPr>
            <p:ph idx="1"/>
          </p:nvPr>
        </p:nvSpPr>
        <p:spPr>
          <a:xfrm>
            <a:off x="310298" y="2954505"/>
            <a:ext cx="5996234" cy="3050368"/>
          </a:xfrm>
        </p:spPr>
        <p:txBody>
          <a:bodyPr>
            <a:normAutofit/>
          </a:bodyPr>
          <a:lstStyle/>
          <a:p>
            <a:pPr>
              <a:lnSpc>
                <a:spcPct val="100000"/>
              </a:lnSpc>
            </a:pPr>
            <a:endParaRPr lang="ru-RU" dirty="0">
              <a:latin typeface="Arial" panose="020B0604020202020204" pitchFamily="34" charset="0"/>
              <a:cs typeface="Arial" panose="020B0604020202020204" pitchFamily="34" charset="0"/>
            </a:endParaRPr>
          </a:p>
        </p:txBody>
      </p:sp>
      <p:sp>
        <p:nvSpPr>
          <p:cNvPr id="13" name="Рисунок 12">
            <a:extLst>
              <a:ext uri="{FF2B5EF4-FFF2-40B4-BE49-F238E27FC236}">
                <a16:creationId xmlns:a16="http://schemas.microsoft.com/office/drawing/2014/main" id="{54A6FF8A-B11A-4619-B98A-F5F3F3E69121}"/>
              </a:ext>
            </a:extLst>
          </p:cNvPr>
          <p:cNvSpPr>
            <a:spLocks noGrp="1"/>
          </p:cNvSpPr>
          <p:nvPr>
            <p:ph type="pic" sz="quarter" idx="10"/>
          </p:nvPr>
        </p:nvSpPr>
        <p:spPr>
          <a:xfrm>
            <a:off x="6662738" y="2127250"/>
            <a:ext cx="5075237" cy="3878263"/>
          </a:xfrm>
        </p:spPr>
        <p:txBody>
          <a:bodyPr/>
          <a:lstStyle/>
          <a:p>
            <a:endParaRPr lang="ru-RU"/>
          </a:p>
        </p:txBody>
      </p:sp>
    </p:spTree>
    <p:extLst>
      <p:ext uri="{BB962C8B-B14F-4D97-AF65-F5344CB8AC3E}">
        <p14:creationId xmlns:p14="http://schemas.microsoft.com/office/powerpoint/2010/main" val="266570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ория синий">
    <p:spTree>
      <p:nvGrpSpPr>
        <p:cNvPr id="1" name=""/>
        <p:cNvGrpSpPr/>
        <p:nvPr/>
      </p:nvGrpSpPr>
      <p:grpSpPr>
        <a:xfrm>
          <a:off x="0" y="0"/>
          <a:ext cx="0" cy="0"/>
          <a:chOff x="0" y="0"/>
          <a:chExt cx="0" cy="0"/>
        </a:xfrm>
      </p:grpSpPr>
      <p:sp>
        <p:nvSpPr>
          <p:cNvPr id="7" name="Google Shape;107;p16">
            <a:extLst>
              <a:ext uri="{FF2B5EF4-FFF2-40B4-BE49-F238E27FC236}">
                <a16:creationId xmlns:a16="http://schemas.microsoft.com/office/drawing/2014/main" id="{5ADD6795-8231-4EA7-854A-77A8EAB3E540}"/>
              </a:ext>
            </a:extLst>
          </p:cNvPr>
          <p:cNvSpPr txBox="1"/>
          <p:nvPr userDrawn="1"/>
        </p:nvSpPr>
        <p:spPr>
          <a:xfrm>
            <a:off x="-1"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ru-RU" sz="2800" dirty="0">
              <a:latin typeface="Arial" panose="020B0604020202020204" pitchFamily="34" charset="0"/>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id="{6AC9C6BF-B406-4DCB-B9B4-0E856DCEAE45}"/>
              </a:ext>
            </a:extLst>
          </p:cNvPr>
          <p:cNvCxnSpPr>
            <a:cxnSpLocks/>
          </p:cNvCxnSpPr>
          <p:nvPr userDrawn="1"/>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63FB2C5B-4977-4A47-96C0-46670BCE6C50}"/>
              </a:ext>
            </a:extLst>
          </p:cNvPr>
          <p:cNvSpPr>
            <a:spLocks noGrp="1"/>
          </p:cNvSpPr>
          <p:nvPr>
            <p:ph type="title"/>
          </p:nvPr>
        </p:nvSpPr>
        <p:spPr>
          <a:xfrm>
            <a:off x="0" y="1"/>
            <a:ext cx="12192000" cy="615596"/>
          </a:xfrm>
        </p:spPr>
        <p:txBody>
          <a:bodyPr>
            <a:normAutofit/>
          </a:bodyPr>
          <a:lstStyle>
            <a:lvl1pPr algn="ctr">
              <a:defRPr sz="2800"/>
            </a:lvl1pPr>
          </a:lstStyle>
          <a:p>
            <a:r>
              <a:rPr lang="ru-RU" dirty="0"/>
              <a:t>Образец заголовка</a:t>
            </a:r>
          </a:p>
        </p:txBody>
      </p:sp>
      <p:sp>
        <p:nvSpPr>
          <p:cNvPr id="11" name="Текст 10">
            <a:extLst>
              <a:ext uri="{FF2B5EF4-FFF2-40B4-BE49-F238E27FC236}">
                <a16:creationId xmlns:a16="http://schemas.microsoft.com/office/drawing/2014/main" id="{463D04FA-67DB-4CD1-9D7C-889F32EAFEEC}"/>
              </a:ext>
            </a:extLst>
          </p:cNvPr>
          <p:cNvSpPr>
            <a:spLocks noGrp="1"/>
          </p:cNvSpPr>
          <p:nvPr>
            <p:ph type="body" sz="quarter" idx="13"/>
          </p:nvPr>
        </p:nvSpPr>
        <p:spPr>
          <a:xfrm>
            <a:off x="401637" y="1007710"/>
            <a:ext cx="5025667" cy="5066066"/>
          </a:xfrm>
        </p:spPr>
        <p:txBody>
          <a:bodyPr>
            <a:normAutofit/>
          </a:bodyPr>
          <a:lstStyle>
            <a:lvl1pPr>
              <a:defRPr sz="1800"/>
            </a:lvl1pPr>
            <a:lvl2pPr>
              <a:defRPr sz="1800"/>
            </a:lvl2pPr>
          </a:lstStyle>
          <a:p>
            <a:pPr lvl="0"/>
            <a:r>
              <a:rPr lang="ru-RU" dirty="0"/>
              <a:t>Образец текста</a:t>
            </a:r>
          </a:p>
          <a:p>
            <a:pPr lvl="1"/>
            <a:r>
              <a:rPr lang="ru-RU" dirty="0"/>
              <a:t>Второй уровень</a:t>
            </a:r>
          </a:p>
        </p:txBody>
      </p:sp>
      <p:sp>
        <p:nvSpPr>
          <p:cNvPr id="12" name="Текст 10">
            <a:extLst>
              <a:ext uri="{FF2B5EF4-FFF2-40B4-BE49-F238E27FC236}">
                <a16:creationId xmlns:a16="http://schemas.microsoft.com/office/drawing/2014/main" id="{6B7E9A93-3509-422B-8830-85E96CCA8A6E}"/>
              </a:ext>
            </a:extLst>
          </p:cNvPr>
          <p:cNvSpPr>
            <a:spLocks noGrp="1"/>
          </p:cNvSpPr>
          <p:nvPr>
            <p:ph type="body" sz="quarter" idx="14"/>
          </p:nvPr>
        </p:nvSpPr>
        <p:spPr>
          <a:xfrm>
            <a:off x="6764694" y="1007710"/>
            <a:ext cx="5025668" cy="5066066"/>
          </a:xfrm>
        </p:spPr>
        <p:txBody>
          <a:bodyPr>
            <a:normAutofit/>
          </a:bodyPr>
          <a:lstStyle>
            <a:lvl1pPr>
              <a:defRPr sz="1800"/>
            </a:lvl1pPr>
            <a:lvl2pPr>
              <a:defRPr sz="1800"/>
            </a:lvl2pPr>
          </a:lstStyle>
          <a:p>
            <a:pPr lvl="0"/>
            <a:r>
              <a:rPr lang="ru-RU" dirty="0"/>
              <a:t>Образец текста</a:t>
            </a:r>
          </a:p>
          <a:p>
            <a:pPr lvl="1"/>
            <a:r>
              <a:rPr lang="ru-RU" dirty="0"/>
              <a:t>Второй уровень</a:t>
            </a:r>
          </a:p>
        </p:txBody>
      </p:sp>
    </p:spTree>
    <p:extLst>
      <p:ext uri="{BB962C8B-B14F-4D97-AF65-F5344CB8AC3E}">
        <p14:creationId xmlns:p14="http://schemas.microsoft.com/office/powerpoint/2010/main" val="171838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устой синий">
    <p:spTree>
      <p:nvGrpSpPr>
        <p:cNvPr id="1" name=""/>
        <p:cNvGrpSpPr/>
        <p:nvPr/>
      </p:nvGrpSpPr>
      <p:grpSpPr>
        <a:xfrm>
          <a:off x="0" y="0"/>
          <a:ext cx="0" cy="0"/>
          <a:chOff x="0" y="0"/>
          <a:chExt cx="0" cy="0"/>
        </a:xfrm>
      </p:grpSpPr>
      <p:sp>
        <p:nvSpPr>
          <p:cNvPr id="7" name="Google Shape;107;p16">
            <a:extLst>
              <a:ext uri="{FF2B5EF4-FFF2-40B4-BE49-F238E27FC236}">
                <a16:creationId xmlns:a16="http://schemas.microsoft.com/office/drawing/2014/main" id="{5ADD6795-8231-4EA7-854A-77A8EAB3E540}"/>
              </a:ext>
            </a:extLst>
          </p:cNvPr>
          <p:cNvSpPr txBox="1"/>
          <p:nvPr userDrawn="1"/>
        </p:nvSpPr>
        <p:spPr>
          <a:xfrm>
            <a:off x="-1"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ru-RU" sz="2800" dirty="0">
              <a:latin typeface="Arial" panose="020B0604020202020204" pitchFamily="34" charset="0"/>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id="{6AC9C6BF-B406-4DCB-B9B4-0E856DCEAE45}"/>
              </a:ext>
            </a:extLst>
          </p:cNvPr>
          <p:cNvCxnSpPr>
            <a:cxnSpLocks/>
          </p:cNvCxnSpPr>
          <p:nvPr userDrawn="1"/>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63FB2C5B-4977-4A47-96C0-46670BCE6C50}"/>
              </a:ext>
            </a:extLst>
          </p:cNvPr>
          <p:cNvSpPr>
            <a:spLocks noGrp="1"/>
          </p:cNvSpPr>
          <p:nvPr>
            <p:ph type="title"/>
          </p:nvPr>
        </p:nvSpPr>
        <p:spPr>
          <a:xfrm>
            <a:off x="0" y="1"/>
            <a:ext cx="12192000" cy="615596"/>
          </a:xfrm>
        </p:spPr>
        <p:txBody>
          <a:bodyPr>
            <a:normAutofit/>
          </a:bodyPr>
          <a:lstStyle>
            <a:lvl1pPr algn="ctr">
              <a:defRPr sz="2800"/>
            </a:lvl1pPr>
          </a:lstStyle>
          <a:p>
            <a:r>
              <a:rPr lang="ru-RU" dirty="0"/>
              <a:t>Образец заголовка</a:t>
            </a:r>
          </a:p>
        </p:txBody>
      </p:sp>
    </p:spTree>
    <p:extLst>
      <p:ext uri="{BB962C8B-B14F-4D97-AF65-F5344CB8AC3E}">
        <p14:creationId xmlns:p14="http://schemas.microsoft.com/office/powerpoint/2010/main" val="115332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ория оранжевый">
    <p:spTree>
      <p:nvGrpSpPr>
        <p:cNvPr id="1" name=""/>
        <p:cNvGrpSpPr/>
        <p:nvPr/>
      </p:nvGrpSpPr>
      <p:grpSpPr>
        <a:xfrm>
          <a:off x="0" y="0"/>
          <a:ext cx="0" cy="0"/>
          <a:chOff x="0" y="0"/>
          <a:chExt cx="0" cy="0"/>
        </a:xfrm>
      </p:grpSpPr>
      <p:sp>
        <p:nvSpPr>
          <p:cNvPr id="7" name="Google Shape;107;p16">
            <a:extLst>
              <a:ext uri="{FF2B5EF4-FFF2-40B4-BE49-F238E27FC236}">
                <a16:creationId xmlns:a16="http://schemas.microsoft.com/office/drawing/2014/main" id="{5ADD6795-8231-4EA7-854A-77A8EAB3E540}"/>
              </a:ext>
            </a:extLst>
          </p:cNvPr>
          <p:cNvSpPr txBox="1"/>
          <p:nvPr userDrawn="1"/>
        </p:nvSpPr>
        <p:spPr>
          <a:xfrm>
            <a:off x="-1" y="0"/>
            <a:ext cx="12192000" cy="615600"/>
          </a:xfrm>
          <a:prstGeom prst="rect">
            <a:avLst/>
          </a:prstGeom>
          <a:solidFill>
            <a:srgbClr val="F6C3A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ru-RU" sz="2800" dirty="0">
              <a:latin typeface="Arial" panose="020B0604020202020204" pitchFamily="34" charset="0"/>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id="{6AC9C6BF-B406-4DCB-B9B4-0E856DCEAE45}"/>
              </a:ext>
            </a:extLst>
          </p:cNvPr>
          <p:cNvCxnSpPr>
            <a:cxnSpLocks/>
          </p:cNvCxnSpPr>
          <p:nvPr userDrawn="1"/>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63FB2C5B-4977-4A47-96C0-46670BCE6C50}"/>
              </a:ext>
            </a:extLst>
          </p:cNvPr>
          <p:cNvSpPr>
            <a:spLocks noGrp="1"/>
          </p:cNvSpPr>
          <p:nvPr>
            <p:ph type="title"/>
          </p:nvPr>
        </p:nvSpPr>
        <p:spPr>
          <a:xfrm>
            <a:off x="0" y="1"/>
            <a:ext cx="12192000" cy="615596"/>
          </a:xfrm>
        </p:spPr>
        <p:txBody>
          <a:bodyPr>
            <a:normAutofit/>
          </a:bodyPr>
          <a:lstStyle>
            <a:lvl1pPr algn="ctr">
              <a:defRPr sz="2800"/>
            </a:lvl1pPr>
          </a:lstStyle>
          <a:p>
            <a:r>
              <a:rPr lang="ru-RU" dirty="0"/>
              <a:t>Образец заголовка</a:t>
            </a:r>
          </a:p>
        </p:txBody>
      </p:sp>
      <p:sp>
        <p:nvSpPr>
          <p:cNvPr id="11" name="Текст 10">
            <a:extLst>
              <a:ext uri="{FF2B5EF4-FFF2-40B4-BE49-F238E27FC236}">
                <a16:creationId xmlns:a16="http://schemas.microsoft.com/office/drawing/2014/main" id="{463D04FA-67DB-4CD1-9D7C-889F32EAFEEC}"/>
              </a:ext>
            </a:extLst>
          </p:cNvPr>
          <p:cNvSpPr>
            <a:spLocks noGrp="1"/>
          </p:cNvSpPr>
          <p:nvPr>
            <p:ph type="body" sz="quarter" idx="13"/>
          </p:nvPr>
        </p:nvSpPr>
        <p:spPr>
          <a:xfrm>
            <a:off x="401637" y="1007710"/>
            <a:ext cx="5025667" cy="5066066"/>
          </a:xfrm>
        </p:spPr>
        <p:txBody>
          <a:bodyPr>
            <a:normAutofit/>
          </a:bodyPr>
          <a:lstStyle>
            <a:lvl1pPr>
              <a:defRPr sz="1800"/>
            </a:lvl1pPr>
            <a:lvl2pPr>
              <a:defRPr sz="1800"/>
            </a:lvl2pPr>
          </a:lstStyle>
          <a:p>
            <a:pPr lvl="0"/>
            <a:r>
              <a:rPr lang="ru-RU" dirty="0"/>
              <a:t>Образец текста</a:t>
            </a:r>
          </a:p>
          <a:p>
            <a:pPr lvl="1"/>
            <a:r>
              <a:rPr lang="ru-RU" dirty="0"/>
              <a:t>Второй уровень</a:t>
            </a:r>
          </a:p>
        </p:txBody>
      </p:sp>
      <p:sp>
        <p:nvSpPr>
          <p:cNvPr id="12" name="Текст 10">
            <a:extLst>
              <a:ext uri="{FF2B5EF4-FFF2-40B4-BE49-F238E27FC236}">
                <a16:creationId xmlns:a16="http://schemas.microsoft.com/office/drawing/2014/main" id="{6B7E9A93-3509-422B-8830-85E96CCA8A6E}"/>
              </a:ext>
            </a:extLst>
          </p:cNvPr>
          <p:cNvSpPr>
            <a:spLocks noGrp="1"/>
          </p:cNvSpPr>
          <p:nvPr>
            <p:ph type="body" sz="quarter" idx="14"/>
          </p:nvPr>
        </p:nvSpPr>
        <p:spPr>
          <a:xfrm>
            <a:off x="6764694" y="1007710"/>
            <a:ext cx="5025668" cy="5066066"/>
          </a:xfrm>
        </p:spPr>
        <p:txBody>
          <a:bodyPr>
            <a:normAutofit/>
          </a:bodyPr>
          <a:lstStyle>
            <a:lvl1pPr>
              <a:defRPr sz="1800"/>
            </a:lvl1pPr>
            <a:lvl2pPr>
              <a:defRPr sz="1800"/>
            </a:lvl2pPr>
          </a:lstStyle>
          <a:p>
            <a:pPr lvl="0"/>
            <a:r>
              <a:rPr lang="ru-RU" dirty="0"/>
              <a:t>Образец текста</a:t>
            </a:r>
          </a:p>
          <a:p>
            <a:pPr lvl="1"/>
            <a:r>
              <a:rPr lang="ru-RU" dirty="0"/>
              <a:t>Второй уровень</a:t>
            </a:r>
          </a:p>
        </p:txBody>
      </p:sp>
    </p:spTree>
    <p:extLst>
      <p:ext uri="{BB962C8B-B14F-4D97-AF65-F5344CB8AC3E}">
        <p14:creationId xmlns:p14="http://schemas.microsoft.com/office/powerpoint/2010/main" val="264242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устой оранжевый">
    <p:spTree>
      <p:nvGrpSpPr>
        <p:cNvPr id="1" name=""/>
        <p:cNvGrpSpPr/>
        <p:nvPr/>
      </p:nvGrpSpPr>
      <p:grpSpPr>
        <a:xfrm>
          <a:off x="0" y="0"/>
          <a:ext cx="0" cy="0"/>
          <a:chOff x="0" y="0"/>
          <a:chExt cx="0" cy="0"/>
        </a:xfrm>
      </p:grpSpPr>
      <p:sp>
        <p:nvSpPr>
          <p:cNvPr id="7" name="Google Shape;107;p16">
            <a:extLst>
              <a:ext uri="{FF2B5EF4-FFF2-40B4-BE49-F238E27FC236}">
                <a16:creationId xmlns:a16="http://schemas.microsoft.com/office/drawing/2014/main" id="{5ADD6795-8231-4EA7-854A-77A8EAB3E540}"/>
              </a:ext>
            </a:extLst>
          </p:cNvPr>
          <p:cNvSpPr txBox="1"/>
          <p:nvPr userDrawn="1"/>
        </p:nvSpPr>
        <p:spPr>
          <a:xfrm>
            <a:off x="-1" y="0"/>
            <a:ext cx="12192000" cy="615600"/>
          </a:xfrm>
          <a:prstGeom prst="rect">
            <a:avLst/>
          </a:prstGeom>
          <a:solidFill>
            <a:srgbClr val="F6C3A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ru-RU" sz="2800" dirty="0">
              <a:latin typeface="Arial" panose="020B0604020202020204" pitchFamily="34" charset="0"/>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id="{6AC9C6BF-B406-4DCB-B9B4-0E856DCEAE45}"/>
              </a:ext>
            </a:extLst>
          </p:cNvPr>
          <p:cNvCxnSpPr>
            <a:cxnSpLocks/>
          </p:cNvCxnSpPr>
          <p:nvPr userDrawn="1"/>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63FB2C5B-4977-4A47-96C0-46670BCE6C50}"/>
              </a:ext>
            </a:extLst>
          </p:cNvPr>
          <p:cNvSpPr>
            <a:spLocks noGrp="1"/>
          </p:cNvSpPr>
          <p:nvPr>
            <p:ph type="title"/>
          </p:nvPr>
        </p:nvSpPr>
        <p:spPr>
          <a:xfrm>
            <a:off x="0" y="1"/>
            <a:ext cx="12192000" cy="615596"/>
          </a:xfrm>
        </p:spPr>
        <p:txBody>
          <a:bodyPr>
            <a:normAutofit/>
          </a:bodyPr>
          <a:lstStyle>
            <a:lvl1pPr algn="ctr">
              <a:defRPr sz="2800"/>
            </a:lvl1pPr>
          </a:lstStyle>
          <a:p>
            <a:r>
              <a:rPr lang="ru-RU" dirty="0"/>
              <a:t>Образец заголовка</a:t>
            </a:r>
          </a:p>
        </p:txBody>
      </p:sp>
    </p:spTree>
    <p:extLst>
      <p:ext uri="{BB962C8B-B14F-4D97-AF65-F5344CB8AC3E}">
        <p14:creationId xmlns:p14="http://schemas.microsoft.com/office/powerpoint/2010/main" val="23491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З">
    <p:spTree>
      <p:nvGrpSpPr>
        <p:cNvPr id="1" name=""/>
        <p:cNvGrpSpPr/>
        <p:nvPr/>
      </p:nvGrpSpPr>
      <p:grpSpPr>
        <a:xfrm>
          <a:off x="0" y="0"/>
          <a:ext cx="0" cy="0"/>
          <a:chOff x="0" y="0"/>
          <a:chExt cx="0" cy="0"/>
        </a:xfrm>
      </p:grpSpPr>
      <p:sp>
        <p:nvSpPr>
          <p:cNvPr id="7" name="Google Shape;128;p17">
            <a:extLst>
              <a:ext uri="{FF2B5EF4-FFF2-40B4-BE49-F238E27FC236}">
                <a16:creationId xmlns:a16="http://schemas.microsoft.com/office/drawing/2014/main" id="{5220A4E5-5E12-48CD-AC95-035AB157A066}"/>
              </a:ext>
            </a:extLst>
          </p:cNvPr>
          <p:cNvSpPr txBox="1"/>
          <p:nvPr userDrawn="1"/>
        </p:nvSpPr>
        <p:spPr>
          <a:xfrm>
            <a:off x="2058196" y="6296580"/>
            <a:ext cx="7403046"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000" b="1" dirty="0">
                <a:latin typeface="+mn-lt"/>
              </a:rPr>
              <a:t>Домашнее задание</a:t>
            </a:r>
            <a:r>
              <a:rPr lang="ru-RU" sz="2000" dirty="0">
                <a:latin typeface="+mn-lt"/>
              </a:rPr>
              <a:t> прислать до</a:t>
            </a:r>
            <a:r>
              <a:rPr lang="ru-RU" sz="2000" dirty="0"/>
              <a:t>   </a:t>
            </a:r>
            <a:endParaRPr sz="2000" dirty="0"/>
          </a:p>
        </p:txBody>
      </p:sp>
      <p:sp>
        <p:nvSpPr>
          <p:cNvPr id="6" name="Google Shape;141;p18">
            <a:extLst>
              <a:ext uri="{FF2B5EF4-FFF2-40B4-BE49-F238E27FC236}">
                <a16:creationId xmlns:a16="http://schemas.microsoft.com/office/drawing/2014/main" id="{88A6DEF8-A43A-4933-8DEE-CEA020994260}"/>
              </a:ext>
            </a:extLst>
          </p:cNvPr>
          <p:cNvSpPr txBox="1"/>
          <p:nvPr userDrawn="1"/>
        </p:nvSpPr>
        <p:spPr>
          <a:xfrm>
            <a:off x="0" y="-330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t>Подведем итоги:</a:t>
            </a:r>
            <a:endParaRPr sz="2800" dirty="0"/>
          </a:p>
        </p:txBody>
      </p:sp>
      <p:sp>
        <p:nvSpPr>
          <p:cNvPr id="8" name="TextBox 7">
            <a:extLst>
              <a:ext uri="{FF2B5EF4-FFF2-40B4-BE49-F238E27FC236}">
                <a16:creationId xmlns:a16="http://schemas.microsoft.com/office/drawing/2014/main" id="{1E5187FC-6A8D-4841-8212-DCC60241F695}"/>
              </a:ext>
            </a:extLst>
          </p:cNvPr>
          <p:cNvSpPr txBox="1"/>
          <p:nvPr userDrawn="1"/>
        </p:nvSpPr>
        <p:spPr>
          <a:xfrm>
            <a:off x="516049" y="996081"/>
            <a:ext cx="3084293" cy="830997"/>
          </a:xfrm>
          <a:prstGeom prst="rect">
            <a:avLst/>
          </a:prstGeom>
          <a:noFill/>
        </p:spPr>
        <p:txBody>
          <a:bodyPr wrap="square" rtlCol="0">
            <a:spAutoFit/>
          </a:bodyPr>
          <a:lstStyle/>
          <a:p>
            <a:pPr algn="ctr"/>
            <a:r>
              <a:rPr lang="ru-RU" sz="2400" dirty="0">
                <a:latin typeface="+mn-lt"/>
                <a:cs typeface="Arial" panose="020B0604020202020204" pitchFamily="34" charset="0"/>
              </a:rPr>
              <a:t>Что нового я сегодня узнал?</a:t>
            </a:r>
            <a:endParaRPr lang="ru-RU" sz="2000" dirty="0">
              <a:latin typeface="+mn-lt"/>
              <a:cs typeface="Arial" panose="020B0604020202020204" pitchFamily="34" charset="0"/>
            </a:endParaRPr>
          </a:p>
        </p:txBody>
      </p:sp>
      <p:sp>
        <p:nvSpPr>
          <p:cNvPr id="9" name="TextBox 8">
            <a:extLst>
              <a:ext uri="{FF2B5EF4-FFF2-40B4-BE49-F238E27FC236}">
                <a16:creationId xmlns:a16="http://schemas.microsoft.com/office/drawing/2014/main" id="{670F6EB9-3525-4128-AB8A-BA6CE739E81B}"/>
              </a:ext>
            </a:extLst>
          </p:cNvPr>
          <p:cNvSpPr txBox="1"/>
          <p:nvPr userDrawn="1"/>
        </p:nvSpPr>
        <p:spPr>
          <a:xfrm>
            <a:off x="4553852" y="996083"/>
            <a:ext cx="3084293" cy="830997"/>
          </a:xfrm>
          <a:prstGeom prst="rect">
            <a:avLst/>
          </a:prstGeom>
          <a:noFill/>
        </p:spPr>
        <p:txBody>
          <a:bodyPr wrap="square" rtlCol="0">
            <a:spAutoFit/>
          </a:bodyPr>
          <a:lstStyle/>
          <a:p>
            <a:pPr algn="ctr"/>
            <a:r>
              <a:rPr lang="ru-RU" sz="2400" dirty="0">
                <a:latin typeface="+mn-lt"/>
                <a:cs typeface="Arial" panose="020B0604020202020204" pitchFamily="34" charset="0"/>
              </a:rPr>
              <a:t>Что было самым интересным?</a:t>
            </a:r>
            <a:endParaRPr lang="ru-RU" sz="2000" dirty="0">
              <a:latin typeface="+mn-lt"/>
              <a:cs typeface="Arial" panose="020B0604020202020204" pitchFamily="34" charset="0"/>
            </a:endParaRPr>
          </a:p>
        </p:txBody>
      </p:sp>
      <p:sp>
        <p:nvSpPr>
          <p:cNvPr id="10" name="TextBox 9">
            <a:extLst>
              <a:ext uri="{FF2B5EF4-FFF2-40B4-BE49-F238E27FC236}">
                <a16:creationId xmlns:a16="http://schemas.microsoft.com/office/drawing/2014/main" id="{E5F90F16-B34E-4FFC-B37F-2F5565AA6D85}"/>
              </a:ext>
            </a:extLst>
          </p:cNvPr>
          <p:cNvSpPr txBox="1"/>
          <p:nvPr userDrawn="1"/>
        </p:nvSpPr>
        <p:spPr>
          <a:xfrm>
            <a:off x="8591655" y="996082"/>
            <a:ext cx="3084293" cy="830997"/>
          </a:xfrm>
          <a:prstGeom prst="rect">
            <a:avLst/>
          </a:prstGeom>
          <a:noFill/>
        </p:spPr>
        <p:txBody>
          <a:bodyPr wrap="square" rtlCol="0">
            <a:spAutoFit/>
          </a:bodyPr>
          <a:lstStyle/>
          <a:p>
            <a:pPr algn="ctr"/>
            <a:r>
              <a:rPr lang="ru-RU" sz="2400" dirty="0">
                <a:latin typeface="+mn-lt"/>
                <a:cs typeface="Arial" panose="020B0604020202020204" pitchFamily="34" charset="0"/>
              </a:rPr>
              <a:t>Мое впечатление от этого занятия?</a:t>
            </a:r>
            <a:endParaRPr lang="ru-RU" sz="2000" dirty="0">
              <a:latin typeface="+mn-lt"/>
              <a:cs typeface="Arial" panose="020B0604020202020204" pitchFamily="34" charset="0"/>
            </a:endParaRPr>
          </a:p>
        </p:txBody>
      </p:sp>
      <p:sp>
        <p:nvSpPr>
          <p:cNvPr id="12" name="Текст 11">
            <a:extLst>
              <a:ext uri="{FF2B5EF4-FFF2-40B4-BE49-F238E27FC236}">
                <a16:creationId xmlns:a16="http://schemas.microsoft.com/office/drawing/2014/main" id="{18CCF297-2B79-4227-89A4-163C3BC59C3B}"/>
              </a:ext>
            </a:extLst>
          </p:cNvPr>
          <p:cNvSpPr>
            <a:spLocks noGrp="1"/>
          </p:cNvSpPr>
          <p:nvPr>
            <p:ph type="body" sz="quarter" idx="10"/>
          </p:nvPr>
        </p:nvSpPr>
        <p:spPr>
          <a:xfrm>
            <a:off x="7623444" y="6371336"/>
            <a:ext cx="1128713" cy="342900"/>
          </a:xfrm>
        </p:spPr>
        <p:txBody>
          <a:bodyPr>
            <a:noAutofit/>
          </a:bodyPr>
          <a:lstStyle>
            <a:lvl1pPr marL="0" indent="0">
              <a:buNone/>
              <a:defRPr sz="2000">
                <a:solidFill>
                  <a:srgbClr val="DF0318"/>
                </a:solidFill>
              </a:defRPr>
            </a:lvl1pPr>
          </a:lstStyle>
          <a:p>
            <a:pPr lvl="0"/>
            <a:endParaRPr lang="ru-RU" dirty="0"/>
          </a:p>
        </p:txBody>
      </p:sp>
      <p:cxnSp>
        <p:nvCxnSpPr>
          <p:cNvPr id="13" name="Прямая соединительная линия 12">
            <a:extLst>
              <a:ext uri="{FF2B5EF4-FFF2-40B4-BE49-F238E27FC236}">
                <a16:creationId xmlns:a16="http://schemas.microsoft.com/office/drawing/2014/main" id="{E62C6E08-E952-44C5-94DD-03881D493486}"/>
              </a:ext>
            </a:extLst>
          </p:cNvPr>
          <p:cNvCxnSpPr>
            <a:cxnSpLocks/>
          </p:cNvCxnSpPr>
          <p:nvPr userDrawn="1"/>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03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аза">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5BD442B-1DF7-4448-9CE0-5CD89E0BBA8C}"/>
              </a:ext>
            </a:extLst>
          </p:cNvPr>
          <p:cNvPicPr>
            <a:picLocks noChangeAspect="1"/>
          </p:cNvPicPr>
          <p:nvPr userDrawn="1"/>
        </p:nvPicPr>
        <p:blipFill>
          <a:blip r:embed="rId2"/>
          <a:stretch>
            <a:fillRect/>
          </a:stretch>
        </p:blipFill>
        <p:spPr>
          <a:xfrm>
            <a:off x="919064" y="1003602"/>
            <a:ext cx="10422115" cy="5854398"/>
          </a:xfrm>
          <a:prstGeom prst="rect">
            <a:avLst/>
          </a:prstGeom>
        </p:spPr>
      </p:pic>
      <p:sp>
        <p:nvSpPr>
          <p:cNvPr id="9" name="TextBox 8">
            <a:extLst>
              <a:ext uri="{FF2B5EF4-FFF2-40B4-BE49-F238E27FC236}">
                <a16:creationId xmlns:a16="http://schemas.microsoft.com/office/drawing/2014/main" id="{553A35C9-97B3-4048-80E1-AE32DA6030A7}"/>
              </a:ext>
            </a:extLst>
          </p:cNvPr>
          <p:cNvSpPr txBox="1"/>
          <p:nvPr userDrawn="1"/>
        </p:nvSpPr>
        <p:spPr>
          <a:xfrm>
            <a:off x="278752" y="89202"/>
            <a:ext cx="8672610" cy="914400"/>
          </a:xfrm>
          <a:prstGeom prst="rect">
            <a:avLst/>
          </a:prstGeom>
        </p:spPr>
        <p:txBody>
          <a:bodyPr vert="horz" wrap="none" lIns="91440" tIns="45720" rIns="91440" bIns="45720" rtlCol="0" anchor="ctr">
            <a:normAutofit/>
          </a:bodyPr>
          <a:lstStyle/>
          <a:p>
            <a:pPr algn="ctr"/>
            <a:r>
              <a:rPr lang="ru-RU" sz="4000" b="1" u="none" dirty="0">
                <a:latin typeface="+mj-lt"/>
                <a:cs typeface="Arial" panose="020B0604020202020204" pitchFamily="34" charset="0"/>
              </a:rPr>
              <a:t>Занятие 1. </a:t>
            </a:r>
            <a:r>
              <a:rPr lang="ru-RU" sz="4000" b="0" u="none" dirty="0">
                <a:latin typeface="+mj-lt"/>
                <a:cs typeface="Arial" panose="020B0604020202020204" pitchFamily="34" charset="0"/>
              </a:rPr>
              <a:t>Название (40 </a:t>
            </a:r>
            <a:r>
              <a:rPr lang="en-US" sz="4000" b="0" u="none" dirty="0" err="1">
                <a:latin typeface="+mj-lt"/>
                <a:cs typeface="Arial" panose="020B0604020202020204" pitchFamily="34" charset="0"/>
              </a:rPr>
              <a:t>pt</a:t>
            </a:r>
            <a:r>
              <a:rPr lang="en-US" sz="4000" b="0" u="none" dirty="0">
                <a:latin typeface="+mj-lt"/>
                <a:cs typeface="Arial" panose="020B0604020202020204" pitchFamily="34" charset="0"/>
              </a:rPr>
              <a:t>)</a:t>
            </a:r>
            <a:r>
              <a:rPr lang="ru-RU" sz="4000" u="none" dirty="0">
                <a:latin typeface="+mj-lt"/>
                <a:cs typeface="Arial" panose="020B0604020202020204" pitchFamily="34" charset="0"/>
              </a:rPr>
              <a:t> </a:t>
            </a:r>
            <a:endParaRPr lang="ru-RU" sz="4000" b="0" u="none" dirty="0">
              <a:latin typeface="+mj-lt"/>
              <a:cs typeface="Arial" panose="020B0604020202020204" pitchFamily="34" charset="0"/>
            </a:endParaRPr>
          </a:p>
        </p:txBody>
      </p:sp>
    </p:spTree>
    <p:extLst>
      <p:ext uri="{BB962C8B-B14F-4D97-AF65-F5344CB8AC3E}">
        <p14:creationId xmlns:p14="http://schemas.microsoft.com/office/powerpoint/2010/main" val="150604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BE0456-9169-4071-A14C-41BAF0137A6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14580AA-7B3C-4044-942A-2EDDAF5D25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631C3F-B592-46FA-9E14-F6F1BC5C95C4}"/>
              </a:ext>
            </a:extLst>
          </p:cNvPr>
          <p:cNvSpPr>
            <a:spLocks noGrp="1"/>
          </p:cNvSpPr>
          <p:nvPr>
            <p:ph type="dt" sz="half" idx="10"/>
          </p:nvPr>
        </p:nvSpPr>
        <p:spPr/>
        <p:txBody>
          <a:bodyPr/>
          <a:lstStyle/>
          <a:p>
            <a:fld id="{545A5461-1756-48EE-A665-7A67165681EB}" type="datetimeFigureOut">
              <a:rPr lang="ru-RU" smtClean="0"/>
              <a:t>11.10.2024</a:t>
            </a:fld>
            <a:endParaRPr lang="ru-RU"/>
          </a:p>
        </p:txBody>
      </p:sp>
      <p:sp>
        <p:nvSpPr>
          <p:cNvPr id="5" name="Нижний колонтитул 4">
            <a:extLst>
              <a:ext uri="{FF2B5EF4-FFF2-40B4-BE49-F238E27FC236}">
                <a16:creationId xmlns:a16="http://schemas.microsoft.com/office/drawing/2014/main" id="{18798A5E-0810-4FE4-B190-C66CCA91F5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A7667CB-180C-4BF7-9013-CAB80219293B}"/>
              </a:ext>
            </a:extLst>
          </p:cNvPr>
          <p:cNvSpPr>
            <a:spLocks noGrp="1"/>
          </p:cNvSpPr>
          <p:nvPr>
            <p:ph type="sldNum" sz="quarter" idx="12"/>
          </p:nvPr>
        </p:nvSpPr>
        <p:spPr/>
        <p:txBody>
          <a:bodyPr/>
          <a:lstStyle/>
          <a:p>
            <a:fld id="{D1F7143E-A688-4CBC-A5AC-6E26F65B5F5B}" type="slidenum">
              <a:rPr lang="ru-RU" smtClean="0"/>
              <a:t>‹#›</a:t>
            </a:fld>
            <a:endParaRPr lang="ru-RU"/>
          </a:p>
        </p:txBody>
      </p:sp>
    </p:spTree>
    <p:extLst>
      <p:ext uri="{BB962C8B-B14F-4D97-AF65-F5344CB8AC3E}">
        <p14:creationId xmlns:p14="http://schemas.microsoft.com/office/powerpoint/2010/main" val="403513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E6B3F9-28BF-4BF1-A9D8-6B45DBBE7CF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808387E-1BA6-4720-91EE-6D0F455C22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5679781-6BCC-4937-8DB5-177920E8E81F}"/>
              </a:ext>
            </a:extLst>
          </p:cNvPr>
          <p:cNvSpPr>
            <a:spLocks noGrp="1"/>
          </p:cNvSpPr>
          <p:nvPr>
            <p:ph type="dt" sz="half" idx="10"/>
          </p:nvPr>
        </p:nvSpPr>
        <p:spPr/>
        <p:txBody>
          <a:bodyPr/>
          <a:lstStyle/>
          <a:p>
            <a:fld id="{8099D4DC-BEA5-49FE-BC8C-D4CF8AA5190D}" type="datetimeFigureOut">
              <a:rPr lang="ru-RU" smtClean="0"/>
              <a:pPr/>
              <a:t>11.10.2024</a:t>
            </a:fld>
            <a:endParaRPr lang="ru-RU"/>
          </a:p>
        </p:txBody>
      </p:sp>
      <p:sp>
        <p:nvSpPr>
          <p:cNvPr id="5" name="Нижний колонтитул 4">
            <a:extLst>
              <a:ext uri="{FF2B5EF4-FFF2-40B4-BE49-F238E27FC236}">
                <a16:creationId xmlns:a16="http://schemas.microsoft.com/office/drawing/2014/main" id="{00D55109-992F-4D29-B231-6E8A2858DE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CE6B3C-5B68-4AB3-9AE2-39E220370AC9}"/>
              </a:ext>
            </a:extLst>
          </p:cNvPr>
          <p:cNvSpPr>
            <a:spLocks noGrp="1"/>
          </p:cNvSpPr>
          <p:nvPr>
            <p:ph type="sldNum" sz="quarter" idx="12"/>
          </p:nvPr>
        </p:nvSpPr>
        <p:spPr/>
        <p:txBody>
          <a:bodyPr/>
          <a:lstStyle/>
          <a:p>
            <a:fld id="{2308F29A-31DD-4CDC-A52D-BF9688F4C042}" type="slidenum">
              <a:rPr lang="ru-RU" smtClean="0"/>
              <a:pPr/>
              <a:t>‹#›</a:t>
            </a:fld>
            <a:endParaRPr lang="ru-RU"/>
          </a:p>
        </p:txBody>
      </p:sp>
    </p:spTree>
    <p:extLst>
      <p:ext uri="{BB962C8B-B14F-4D97-AF65-F5344CB8AC3E}">
        <p14:creationId xmlns:p14="http://schemas.microsoft.com/office/powerpoint/2010/main" val="152969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E1A09C-EE01-452F-AC77-58FBE6B8A3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578E619-1D98-4DDA-A70C-69F4E711C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5E27585-2402-44B1-B8D7-935048B98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F28F-0073-4F90-AD22-F37B18073FF3}" type="datetimeFigureOut">
              <a:rPr lang="ru-RU" smtClean="0"/>
              <a:t>11.10.2024</a:t>
            </a:fld>
            <a:endParaRPr lang="ru-RU"/>
          </a:p>
        </p:txBody>
      </p:sp>
      <p:sp>
        <p:nvSpPr>
          <p:cNvPr id="5" name="Нижний колонтитул 4">
            <a:extLst>
              <a:ext uri="{FF2B5EF4-FFF2-40B4-BE49-F238E27FC236}">
                <a16:creationId xmlns:a16="http://schemas.microsoft.com/office/drawing/2014/main" id="{F94FF7C3-73B6-4DD2-A02E-0079DEE8F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22DFA3A-6BD7-409C-B0E6-906294F5F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3DAE2-179D-4564-BDFD-835FC9491C70}" type="slidenum">
              <a:rPr lang="ru-RU" smtClean="0"/>
              <a:t>‹#›</a:t>
            </a:fld>
            <a:endParaRPr lang="ru-RU"/>
          </a:p>
        </p:txBody>
      </p:sp>
    </p:spTree>
    <p:extLst>
      <p:ext uri="{BB962C8B-B14F-4D97-AF65-F5344CB8AC3E}">
        <p14:creationId xmlns:p14="http://schemas.microsoft.com/office/powerpoint/2010/main" val="259545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64" r:id="rId6"/>
    <p:sldLayoutId id="2147483663"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21F17C-3862-4209-A783-31F75B103CEA}"/>
              </a:ext>
            </a:extLst>
          </p:cNvPr>
          <p:cNvSpPr>
            <a:spLocks noGrp="1"/>
          </p:cNvSpPr>
          <p:nvPr>
            <p:ph type="ctrTitle"/>
          </p:nvPr>
        </p:nvSpPr>
        <p:spPr>
          <a:xfrm>
            <a:off x="2573515" y="2225167"/>
            <a:ext cx="9618485" cy="939338"/>
          </a:xfrm>
        </p:spPr>
        <p:txBody>
          <a:bodyPr anchor="ctr">
            <a:noAutofit/>
          </a:bodyPr>
          <a:lstStyle/>
          <a:p>
            <a:pPr>
              <a:lnSpc>
                <a:spcPct val="110000"/>
              </a:lnSpc>
            </a:pPr>
            <a:r>
              <a:rPr lang="ru-RU" sz="4000" b="1" dirty="0">
                <a:latin typeface="Arial" panose="020B0604020202020204" pitchFamily="34" charset="0"/>
                <a:ea typeface="Roboto" panose="02000000000000000000" pitchFamily="2" charset="0"/>
                <a:cs typeface="Arial" panose="020B0604020202020204" pitchFamily="34" charset="0"/>
              </a:rPr>
              <a:t>УФ-видимая спектроскопия</a:t>
            </a:r>
          </a:p>
        </p:txBody>
      </p:sp>
      <p:sp>
        <p:nvSpPr>
          <p:cNvPr id="10" name="Прямоугольник 9">
            <a:extLst>
              <a:ext uri="{FF2B5EF4-FFF2-40B4-BE49-F238E27FC236}">
                <a16:creationId xmlns:a16="http://schemas.microsoft.com/office/drawing/2014/main" id="{C7266F63-A5C1-4BF5-9C26-FD96E66E02D3}"/>
              </a:ext>
            </a:extLst>
          </p:cNvPr>
          <p:cNvSpPr/>
          <p:nvPr/>
        </p:nvSpPr>
        <p:spPr>
          <a:xfrm>
            <a:off x="-1" y="0"/>
            <a:ext cx="2571189" cy="6858000"/>
          </a:xfrm>
          <a:prstGeom prst="rect">
            <a:avLst/>
          </a:prstGeom>
          <a:solidFill>
            <a:srgbClr val="CCD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6" name="Прямая соединительная линия 5">
            <a:extLst>
              <a:ext uri="{FF2B5EF4-FFF2-40B4-BE49-F238E27FC236}">
                <a16:creationId xmlns:a16="http://schemas.microsoft.com/office/drawing/2014/main" id="{CD3A5BF2-D87A-414E-A10E-3705365642D1}"/>
              </a:ext>
            </a:extLst>
          </p:cNvPr>
          <p:cNvCxnSpPr>
            <a:cxnSpLocks/>
          </p:cNvCxnSpPr>
          <p:nvPr/>
        </p:nvCxnSpPr>
        <p:spPr>
          <a:xfrm>
            <a:off x="2550593" y="0"/>
            <a:ext cx="0" cy="6858000"/>
          </a:xfrm>
          <a:prstGeom prst="line">
            <a:avLst/>
          </a:prstGeom>
          <a:ln w="28575">
            <a:solidFill>
              <a:srgbClr val="7496D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B000FCD-8DD8-46F5-AA40-F104F5805A3A}"/>
              </a:ext>
            </a:extLst>
          </p:cNvPr>
          <p:cNvSpPr txBox="1"/>
          <p:nvPr/>
        </p:nvSpPr>
        <p:spPr>
          <a:xfrm>
            <a:off x="2728033" y="3945735"/>
            <a:ext cx="8197631" cy="3200876"/>
          </a:xfrm>
          <a:prstGeom prst="rect">
            <a:avLst/>
          </a:prstGeom>
          <a:noFill/>
        </p:spPr>
        <p:txBody>
          <a:bodyPr wrap="square">
            <a:spAutoFit/>
          </a:bodyPr>
          <a:lstStyle/>
          <a:p>
            <a:r>
              <a:rPr lang="ru-RU" sz="2400" b="1" dirty="0">
                <a:latin typeface="Arial" panose="020B0604020202020204" pitchFamily="34" charset="0"/>
                <a:cs typeface="Arial" panose="020B0604020202020204" pitchFamily="34" charset="0"/>
              </a:rPr>
              <a:t>План доклада:</a:t>
            </a:r>
          </a:p>
          <a:p>
            <a:pPr marL="342900" indent="-342900">
              <a:buFont typeface="Arial" panose="020B0604020202020204" pitchFamily="34" charset="0"/>
              <a:buChar char="•"/>
            </a:pPr>
            <a:endParaRPr lang="ru-RU"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ru-RU" sz="2400" dirty="0">
                <a:latin typeface="Arial" panose="020B0604020202020204" pitchFamily="34" charset="0"/>
                <a:cs typeface="Arial" panose="020B0604020202020204" pitchFamily="34" charset="0"/>
              </a:rPr>
              <a:t>Физические основы метода;</a:t>
            </a:r>
          </a:p>
          <a:p>
            <a:pPr marL="342900" indent="-342900">
              <a:spcAft>
                <a:spcPts val="1200"/>
              </a:spcAft>
              <a:buFont typeface="Arial" panose="020B0604020202020204" pitchFamily="34" charset="0"/>
              <a:buChar char="•"/>
            </a:pPr>
            <a:r>
              <a:rPr lang="ru-RU" sz="2400" dirty="0">
                <a:latin typeface="Arial" panose="020B0604020202020204" pitchFamily="34" charset="0"/>
                <a:cs typeface="Arial" panose="020B0604020202020204" pitchFamily="34" charset="0"/>
              </a:rPr>
              <a:t>Абсорбционная спектроскопия;</a:t>
            </a:r>
          </a:p>
          <a:p>
            <a:pPr marL="342900" indent="-342900">
              <a:spcAft>
                <a:spcPts val="1200"/>
              </a:spcAft>
              <a:buFont typeface="Arial" panose="020B0604020202020204" pitchFamily="34" charset="0"/>
              <a:buChar char="•"/>
            </a:pPr>
            <a:r>
              <a:rPr lang="ru-RU" sz="2400" dirty="0">
                <a:latin typeface="Arial" panose="020B0604020202020204" pitchFamily="34" charset="0"/>
                <a:cs typeface="Arial" panose="020B0604020202020204" pitchFamily="34" charset="0"/>
              </a:rPr>
              <a:t>Определение концентрации растворов;</a:t>
            </a:r>
          </a:p>
          <a:p>
            <a:pPr marL="342900" indent="-342900">
              <a:spcAft>
                <a:spcPts val="1200"/>
              </a:spcAft>
              <a:buFont typeface="Arial" panose="020B0604020202020204" pitchFamily="34" charset="0"/>
              <a:buChar char="•"/>
            </a:pPr>
            <a:r>
              <a:rPr lang="ru-RU" sz="2400" dirty="0">
                <a:latin typeface="Arial" panose="020B0604020202020204" pitchFamily="34" charset="0"/>
                <a:cs typeface="Arial" panose="020B0604020202020204" pitchFamily="34" charset="0"/>
              </a:rPr>
              <a:t>Устройство спектрофотометра</a:t>
            </a:r>
          </a:p>
          <a:p>
            <a:pPr algn="ctr"/>
            <a:endParaRPr lang="ru-RU" dirty="0"/>
          </a:p>
        </p:txBody>
      </p:sp>
      <p:pic>
        <p:nvPicPr>
          <p:cNvPr id="18" name="Picture 2" descr="Институт общей и неорганической химии им. Н.С. Курнакова РАН | CoLab">
            <a:extLst>
              <a:ext uri="{FF2B5EF4-FFF2-40B4-BE49-F238E27FC236}">
                <a16:creationId xmlns:a16="http://schemas.microsoft.com/office/drawing/2014/main" id="{343D70C0-6F50-4492-BB60-91402867F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18" y="237536"/>
            <a:ext cx="1505604" cy="15056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Институт общей и неорганической химии им. Н.С. Курнакова РАН | CoLab">
            <a:extLst>
              <a:ext uri="{FF2B5EF4-FFF2-40B4-BE49-F238E27FC236}">
                <a16:creationId xmlns:a16="http://schemas.microsoft.com/office/drawing/2014/main" id="{FFE85D88-AA53-4BF5-8AB7-9430340B4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75" y="1880052"/>
            <a:ext cx="1629568" cy="162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8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Google Shape;107;p16">
            <a:extLst>
              <a:ext uri="{FF2B5EF4-FFF2-40B4-BE49-F238E27FC236}">
                <a16:creationId xmlns:a16="http://schemas.microsoft.com/office/drawing/2014/main" id="{062D891D-9A80-486D-AA5E-39DD115C7A9F}"/>
              </a:ext>
            </a:extLst>
          </p:cNvPr>
          <p:cNvSpPr txBox="1"/>
          <p:nvPr/>
        </p:nvSpPr>
        <p:spPr>
          <a:xfrm>
            <a:off x="0" y="-330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t>Спектр атома водорода</a:t>
            </a:r>
            <a:endParaRPr sz="2800" dirty="0"/>
          </a:p>
        </p:txBody>
      </p:sp>
      <p:cxnSp>
        <p:nvCxnSpPr>
          <p:cNvPr id="45" name="Прямая соединительная линия 44">
            <a:extLst>
              <a:ext uri="{FF2B5EF4-FFF2-40B4-BE49-F238E27FC236}">
                <a16:creationId xmlns:a16="http://schemas.microsoft.com/office/drawing/2014/main" id="{C658617F-8090-47E0-B3D8-1D4EFC32420D}"/>
              </a:ext>
            </a:extLst>
          </p:cNvPr>
          <p:cNvCxnSpPr/>
          <p:nvPr/>
        </p:nvCxnSpPr>
        <p:spPr>
          <a:xfrm>
            <a:off x="-9939" y="612300"/>
            <a:ext cx="12201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Спектр излучения атома водорода">
            <a:extLst>
              <a:ext uri="{FF2B5EF4-FFF2-40B4-BE49-F238E27FC236}">
                <a16:creationId xmlns:a16="http://schemas.microsoft.com/office/drawing/2014/main" id="{5AC0E294-3194-4B47-A05A-9E6BB9FCD2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6" t="2426" r="2941"/>
          <a:stretch/>
        </p:blipFill>
        <p:spPr bwMode="auto">
          <a:xfrm>
            <a:off x="288234" y="3250097"/>
            <a:ext cx="6331227" cy="364765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9AE3D5BA-B6A8-4489-8E3E-FE37C834027A}"/>
              </a:ext>
            </a:extLst>
          </p:cNvPr>
          <p:cNvPicPr>
            <a:picLocks noChangeAspect="1"/>
          </p:cNvPicPr>
          <p:nvPr/>
        </p:nvPicPr>
        <p:blipFill>
          <a:blip r:embed="rId3"/>
          <a:stretch>
            <a:fillRect/>
          </a:stretch>
        </p:blipFill>
        <p:spPr>
          <a:xfrm>
            <a:off x="288234" y="845196"/>
            <a:ext cx="6030167" cy="1086002"/>
          </a:xfrm>
          <a:prstGeom prst="rect">
            <a:avLst/>
          </a:prstGeom>
        </p:spPr>
      </p:pic>
      <p:pic>
        <p:nvPicPr>
          <p:cNvPr id="7" name="Рисунок 6">
            <a:extLst>
              <a:ext uri="{FF2B5EF4-FFF2-40B4-BE49-F238E27FC236}">
                <a16:creationId xmlns:a16="http://schemas.microsoft.com/office/drawing/2014/main" id="{34D6ED33-646E-4521-884E-9E1F8F9C9B35}"/>
              </a:ext>
            </a:extLst>
          </p:cNvPr>
          <p:cNvPicPr>
            <a:picLocks noChangeAspect="1"/>
          </p:cNvPicPr>
          <p:nvPr/>
        </p:nvPicPr>
        <p:blipFill>
          <a:blip r:embed="rId4"/>
          <a:stretch>
            <a:fillRect/>
          </a:stretch>
        </p:blipFill>
        <p:spPr>
          <a:xfrm>
            <a:off x="293978" y="2048953"/>
            <a:ext cx="6325483" cy="1181265"/>
          </a:xfrm>
          <a:prstGeom prst="rect">
            <a:avLst/>
          </a:prstGeom>
        </p:spPr>
      </p:pic>
      <p:sp>
        <p:nvSpPr>
          <p:cNvPr id="48" name="TextBox 47">
            <a:extLst>
              <a:ext uri="{FF2B5EF4-FFF2-40B4-BE49-F238E27FC236}">
                <a16:creationId xmlns:a16="http://schemas.microsoft.com/office/drawing/2014/main" id="{30A138D7-3212-4ED3-9C0B-91EDADFBC9AC}"/>
              </a:ext>
            </a:extLst>
          </p:cNvPr>
          <p:cNvSpPr txBox="1"/>
          <p:nvPr/>
        </p:nvSpPr>
        <p:spPr>
          <a:xfrm>
            <a:off x="7118902" y="1017807"/>
            <a:ext cx="4887567" cy="1200329"/>
          </a:xfrm>
          <a:prstGeom prst="rect">
            <a:avLst/>
          </a:prstGeom>
          <a:noFill/>
        </p:spPr>
        <p:txBody>
          <a:bodyPr wrap="square">
            <a:spAutoFit/>
          </a:bodyPr>
          <a:lstStyle/>
          <a:p>
            <a:r>
              <a:rPr lang="ru-RU" b="1" i="0" dirty="0">
                <a:solidFill>
                  <a:srgbClr val="C00000"/>
                </a:solidFill>
                <a:effectLst/>
              </a:rPr>
              <a:t>Спектральной серией </a:t>
            </a:r>
            <a:r>
              <a:rPr lang="ru-RU" b="0" i="0" dirty="0">
                <a:solidFill>
                  <a:srgbClr val="333333"/>
                </a:solidFill>
                <a:effectLst/>
              </a:rPr>
              <a:t>называется совокупность линий излучения, соответствующих переходу в атоме на один и тот же нижний уровень энергии</a:t>
            </a:r>
            <a:endParaRPr lang="ru-RU" dirty="0"/>
          </a:p>
        </p:txBody>
      </p:sp>
      <p:sp>
        <p:nvSpPr>
          <p:cNvPr id="50" name="Номер слайда 3">
            <a:extLst>
              <a:ext uri="{FF2B5EF4-FFF2-40B4-BE49-F238E27FC236}">
                <a16:creationId xmlns:a16="http://schemas.microsoft.com/office/drawing/2014/main" id="{7E63466B-56BA-496E-8548-D49EE10C1A2B}"/>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10</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74058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Абсорбционная спектроскопия</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11</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36" name="Группа 35">
            <a:extLst>
              <a:ext uri="{FF2B5EF4-FFF2-40B4-BE49-F238E27FC236}">
                <a16:creationId xmlns:a16="http://schemas.microsoft.com/office/drawing/2014/main" id="{AC1631C2-AFB5-4A38-A2EB-9090158367CF}"/>
              </a:ext>
            </a:extLst>
          </p:cNvPr>
          <p:cNvGrpSpPr/>
          <p:nvPr/>
        </p:nvGrpSpPr>
        <p:grpSpPr>
          <a:xfrm>
            <a:off x="855250" y="1185481"/>
            <a:ext cx="10250003" cy="3190685"/>
            <a:chOff x="683360" y="1185481"/>
            <a:chExt cx="10250003" cy="3190685"/>
          </a:xfrm>
        </p:grpSpPr>
        <p:sp>
          <p:nvSpPr>
            <p:cNvPr id="33" name="TextBox 32">
              <a:extLst>
                <a:ext uri="{FF2B5EF4-FFF2-40B4-BE49-F238E27FC236}">
                  <a16:creationId xmlns:a16="http://schemas.microsoft.com/office/drawing/2014/main" id="{7C4B6840-79E1-4969-A62D-DE48304FBD36}"/>
                </a:ext>
              </a:extLst>
            </p:cNvPr>
            <p:cNvSpPr txBox="1"/>
            <p:nvPr/>
          </p:nvSpPr>
          <p:spPr>
            <a:xfrm>
              <a:off x="683360" y="3099284"/>
              <a:ext cx="2376998" cy="523220"/>
            </a:xfrm>
            <a:prstGeom prst="rect">
              <a:avLst/>
            </a:prstGeom>
            <a:noFill/>
          </p:spPr>
          <p:txBody>
            <a:bodyPr wrap="square">
              <a:spAutoFit/>
            </a:bodyPr>
            <a:lstStyle/>
            <a:p>
              <a:pPr algn="ctr"/>
              <a:r>
                <a:rPr lang="ru-RU" sz="2800" dirty="0">
                  <a:solidFill>
                    <a:schemeClr val="tx1"/>
                  </a:solidFill>
                </a:rPr>
                <a:t>Источник</a:t>
              </a:r>
            </a:p>
          </p:txBody>
        </p:sp>
        <p:grpSp>
          <p:nvGrpSpPr>
            <p:cNvPr id="34" name="Группа 33">
              <a:extLst>
                <a:ext uri="{FF2B5EF4-FFF2-40B4-BE49-F238E27FC236}">
                  <a16:creationId xmlns:a16="http://schemas.microsoft.com/office/drawing/2014/main" id="{9B9C1CDB-5088-4E41-99AF-78A9A8C034D6}"/>
                </a:ext>
              </a:extLst>
            </p:cNvPr>
            <p:cNvGrpSpPr/>
            <p:nvPr/>
          </p:nvGrpSpPr>
          <p:grpSpPr>
            <a:xfrm>
              <a:off x="1258638" y="1185481"/>
              <a:ext cx="9674725" cy="3190685"/>
              <a:chOff x="597092" y="1185481"/>
              <a:chExt cx="9674725" cy="3190685"/>
            </a:xfrm>
          </p:grpSpPr>
          <p:sp>
            <p:nvSpPr>
              <p:cNvPr id="8" name="TextBox 7">
                <a:extLst>
                  <a:ext uri="{FF2B5EF4-FFF2-40B4-BE49-F238E27FC236}">
                    <a16:creationId xmlns:a16="http://schemas.microsoft.com/office/drawing/2014/main" id="{4E44D2E3-B58A-4A08-80A7-39249A0B57BD}"/>
                  </a:ext>
                </a:extLst>
              </p:cNvPr>
              <p:cNvSpPr txBox="1"/>
              <p:nvPr/>
            </p:nvSpPr>
            <p:spPr>
              <a:xfrm>
                <a:off x="7235779" y="1185481"/>
                <a:ext cx="1813953" cy="978510"/>
              </a:xfrm>
              <a:prstGeom prst="rect">
                <a:avLst/>
              </a:prstGeom>
            </p:spPr>
            <p:txBody>
              <a:bodyPr vert="horz" wrap="squar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24" name="Стрелка: вправо 23">
                <a:extLst>
                  <a:ext uri="{FF2B5EF4-FFF2-40B4-BE49-F238E27FC236}">
                    <a16:creationId xmlns:a16="http://schemas.microsoft.com/office/drawing/2014/main" id="{3BF060CB-5B7C-42F0-97BE-527CE86FDE38}"/>
                  </a:ext>
                </a:extLst>
              </p:cNvPr>
              <p:cNvSpPr/>
              <p:nvPr/>
            </p:nvSpPr>
            <p:spPr>
              <a:xfrm>
                <a:off x="2211645" y="2084013"/>
                <a:ext cx="2905246" cy="833367"/>
              </a:xfrm>
              <a:prstGeom prst="rightArrow">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extLst>
                  <a:ext uri="{FF2B5EF4-FFF2-40B4-BE49-F238E27FC236}">
                    <a16:creationId xmlns:a16="http://schemas.microsoft.com/office/drawing/2014/main" id="{C57EC05D-E10D-4E6F-8A14-89551B4B97AF}"/>
                  </a:ext>
                </a:extLst>
              </p:cNvPr>
              <p:cNvSpPr/>
              <p:nvPr/>
            </p:nvSpPr>
            <p:spPr>
              <a:xfrm>
                <a:off x="6241731" y="2294047"/>
                <a:ext cx="2905246"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D447D841-EB65-4B0D-8EEC-112BF64E0361}"/>
                  </a:ext>
                </a:extLst>
              </p:cNvPr>
              <p:cNvSpPr txBox="1"/>
              <p:nvPr/>
            </p:nvSpPr>
            <p:spPr>
              <a:xfrm>
                <a:off x="2928993" y="1769619"/>
                <a:ext cx="914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0</a:t>
                </a:r>
                <a:endParaRPr lang="ru-RU" sz="2800" baseline="-25000" dirty="0"/>
              </a:p>
            </p:txBody>
          </p:sp>
          <p:sp>
            <p:nvSpPr>
              <p:cNvPr id="27" name="TextBox 26">
                <a:extLst>
                  <a:ext uri="{FF2B5EF4-FFF2-40B4-BE49-F238E27FC236}">
                    <a16:creationId xmlns:a16="http://schemas.microsoft.com/office/drawing/2014/main" id="{F6A75A32-3507-44C3-8707-06674F4BB513}"/>
                  </a:ext>
                </a:extLst>
              </p:cNvPr>
              <p:cNvSpPr txBox="1"/>
              <p:nvPr/>
            </p:nvSpPr>
            <p:spPr>
              <a:xfrm>
                <a:off x="6991982" y="182360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a:latin typeface="Arial" panose="020B0604020202020204" pitchFamily="34" charset="0"/>
                    <a:cs typeface="Arial" panose="020B0604020202020204" pitchFamily="34" charset="0"/>
                  </a:rPr>
                  <a:t>пропуск</a:t>
                </a:r>
                <a:endParaRPr lang="ru-RU" sz="2800" baseline="-25000" dirty="0"/>
              </a:p>
            </p:txBody>
          </p:sp>
          <p:sp>
            <p:nvSpPr>
              <p:cNvPr id="28" name="Прямоугольник 27">
                <a:extLst>
                  <a:ext uri="{FF2B5EF4-FFF2-40B4-BE49-F238E27FC236}">
                    <a16:creationId xmlns:a16="http://schemas.microsoft.com/office/drawing/2014/main" id="{B003338E-C31D-4FB0-991A-090138DEEDFE}"/>
                  </a:ext>
                </a:extLst>
              </p:cNvPr>
              <p:cNvSpPr/>
              <p:nvPr/>
            </p:nvSpPr>
            <p:spPr>
              <a:xfrm>
                <a:off x="9267198" y="1288109"/>
                <a:ext cx="1004619" cy="24517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4000" dirty="0">
                    <a:solidFill>
                      <a:schemeClr val="tx1"/>
                    </a:solidFill>
                  </a:rPr>
                  <a:t>Детектор</a:t>
                </a:r>
              </a:p>
            </p:txBody>
          </p:sp>
          <p:sp>
            <p:nvSpPr>
              <p:cNvPr id="14" name="Звезда: 24 точки 13">
                <a:extLst>
                  <a:ext uri="{FF2B5EF4-FFF2-40B4-BE49-F238E27FC236}">
                    <a16:creationId xmlns:a16="http://schemas.microsoft.com/office/drawing/2014/main" id="{5223DD62-CBF6-4BF1-88DD-5C2DEAC3A262}"/>
                  </a:ext>
                </a:extLst>
              </p:cNvPr>
              <p:cNvSpPr/>
              <p:nvPr/>
            </p:nvSpPr>
            <p:spPr>
              <a:xfrm>
                <a:off x="597092" y="1902108"/>
                <a:ext cx="1197176" cy="1197176"/>
              </a:xfrm>
              <a:prstGeom prst="star24">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Куб 34">
                <a:extLst>
                  <a:ext uri="{FF2B5EF4-FFF2-40B4-BE49-F238E27FC236}">
                    <a16:creationId xmlns:a16="http://schemas.microsoft.com/office/drawing/2014/main" id="{F8D03E86-83D3-471B-8F85-C15289596444}"/>
                  </a:ext>
                </a:extLst>
              </p:cNvPr>
              <p:cNvSpPr/>
              <p:nvPr/>
            </p:nvSpPr>
            <p:spPr>
              <a:xfrm>
                <a:off x="5272108" y="2171340"/>
                <a:ext cx="816205" cy="1634858"/>
              </a:xfrm>
              <a:prstGeom prst="cub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Куб 22">
                <a:extLst>
                  <a:ext uri="{FF2B5EF4-FFF2-40B4-BE49-F238E27FC236}">
                    <a16:creationId xmlns:a16="http://schemas.microsoft.com/office/drawing/2014/main" id="{88FF581C-7A0A-4241-9B56-ABDF03FD1849}"/>
                  </a:ext>
                </a:extLst>
              </p:cNvPr>
              <p:cNvSpPr/>
              <p:nvPr/>
            </p:nvSpPr>
            <p:spPr>
              <a:xfrm>
                <a:off x="5258764" y="1282918"/>
                <a:ext cx="841094" cy="2534855"/>
              </a:xfrm>
              <a:prstGeom prst="cube">
                <a:avLst/>
              </a:prstGeom>
              <a:solidFill>
                <a:srgbClr val="CCD9F5">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араллелограмм 29">
                <a:extLst>
                  <a:ext uri="{FF2B5EF4-FFF2-40B4-BE49-F238E27FC236}">
                    <a16:creationId xmlns:a16="http://schemas.microsoft.com/office/drawing/2014/main" id="{61AE9E8D-47EC-43FD-8F2E-F6D64D49D410}"/>
                  </a:ext>
                </a:extLst>
              </p:cNvPr>
              <p:cNvSpPr/>
              <p:nvPr/>
            </p:nvSpPr>
            <p:spPr>
              <a:xfrm>
                <a:off x="5323309" y="1316693"/>
                <a:ext cx="712003" cy="144000"/>
              </a:xfrm>
              <a:prstGeom prst="parallelogram">
                <a:avLst>
                  <a:gd name="adj" fmla="val 10694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a16="http://schemas.microsoft.com/office/drawing/2014/main" id="{61D84726-82CB-4B67-8F2B-6F695DEE58EF}"/>
                  </a:ext>
                </a:extLst>
              </p:cNvPr>
              <p:cNvSpPr txBox="1"/>
              <p:nvPr/>
            </p:nvSpPr>
            <p:spPr>
              <a:xfrm>
                <a:off x="2626488" y="3852946"/>
                <a:ext cx="6105644" cy="523220"/>
              </a:xfrm>
              <a:prstGeom prst="rect">
                <a:avLst/>
              </a:prstGeom>
              <a:noFill/>
            </p:spPr>
            <p:txBody>
              <a:bodyPr wrap="square">
                <a:spAutoFit/>
              </a:bodyPr>
              <a:lstStyle/>
              <a:p>
                <a:pPr algn="ctr"/>
                <a:r>
                  <a:rPr lang="ru-RU" sz="2800" dirty="0">
                    <a:solidFill>
                      <a:schemeClr val="tx1"/>
                    </a:solidFill>
                  </a:rPr>
                  <a:t>Кювета</a:t>
                </a:r>
              </a:p>
            </p:txBody>
          </p:sp>
          <p:cxnSp>
            <p:nvCxnSpPr>
              <p:cNvPr id="32" name="Прямая со стрелкой 31">
                <a:extLst>
                  <a:ext uri="{FF2B5EF4-FFF2-40B4-BE49-F238E27FC236}">
                    <a16:creationId xmlns:a16="http://schemas.microsoft.com/office/drawing/2014/main" id="{86505219-FEC2-44BF-BE4E-2DEF2CD8855B}"/>
                  </a:ext>
                </a:extLst>
              </p:cNvPr>
              <p:cNvCxnSpPr/>
              <p:nvPr/>
            </p:nvCxnSpPr>
            <p:spPr>
              <a:xfrm>
                <a:off x="5258764" y="3099284"/>
                <a:ext cx="6211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43B459D-BA11-45AF-BA96-4A6DBBE14A7F}"/>
                  </a:ext>
                </a:extLst>
              </p:cNvPr>
              <p:cNvSpPr txBox="1"/>
              <p:nvPr/>
            </p:nvSpPr>
            <p:spPr>
              <a:xfrm>
                <a:off x="2516529" y="2667495"/>
                <a:ext cx="6105644" cy="523220"/>
              </a:xfrm>
              <a:prstGeom prst="rect">
                <a:avLst/>
              </a:prstGeom>
              <a:noFill/>
            </p:spPr>
            <p:txBody>
              <a:bodyPr wrap="square">
                <a:spAutoFit/>
              </a:bodyPr>
              <a:lstStyle/>
              <a:p>
                <a:pPr algn="ctr"/>
                <a:r>
                  <a:rPr lang="en-US" sz="2800" dirty="0">
                    <a:solidFill>
                      <a:schemeClr val="tx1"/>
                    </a:solidFill>
                    <a:latin typeface="Century" panose="02040604050505020304" pitchFamily="18" charset="0"/>
                  </a:rPr>
                  <a:t>l</a:t>
                </a:r>
                <a:endParaRPr lang="ru-RU" sz="2800" dirty="0">
                  <a:solidFill>
                    <a:schemeClr val="tx1"/>
                  </a:solidFill>
                  <a:latin typeface="Century" panose="02040604050505020304" pitchFamily="18" charset="0"/>
                </a:endParaRPr>
              </a:p>
            </p:txBody>
          </p:sp>
        </p:grpSp>
      </p:grpSp>
    </p:spTree>
    <p:extLst>
      <p:ext uri="{BB962C8B-B14F-4D97-AF65-F5344CB8AC3E}">
        <p14:creationId xmlns:p14="http://schemas.microsoft.com/office/powerpoint/2010/main" val="317401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Подготовка анализируемого образца</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12</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36" name="Группа 35">
            <a:extLst>
              <a:ext uri="{FF2B5EF4-FFF2-40B4-BE49-F238E27FC236}">
                <a16:creationId xmlns:a16="http://schemas.microsoft.com/office/drawing/2014/main" id="{AC1631C2-AFB5-4A38-A2EB-9090158367CF}"/>
              </a:ext>
            </a:extLst>
          </p:cNvPr>
          <p:cNvGrpSpPr/>
          <p:nvPr/>
        </p:nvGrpSpPr>
        <p:grpSpPr>
          <a:xfrm>
            <a:off x="855250" y="1185481"/>
            <a:ext cx="10250003" cy="3190685"/>
            <a:chOff x="683360" y="1185481"/>
            <a:chExt cx="10250003" cy="3190685"/>
          </a:xfrm>
        </p:grpSpPr>
        <p:sp>
          <p:nvSpPr>
            <p:cNvPr id="33" name="TextBox 32">
              <a:extLst>
                <a:ext uri="{FF2B5EF4-FFF2-40B4-BE49-F238E27FC236}">
                  <a16:creationId xmlns:a16="http://schemas.microsoft.com/office/drawing/2014/main" id="{7C4B6840-79E1-4969-A62D-DE48304FBD36}"/>
                </a:ext>
              </a:extLst>
            </p:cNvPr>
            <p:cNvSpPr txBox="1"/>
            <p:nvPr/>
          </p:nvSpPr>
          <p:spPr>
            <a:xfrm>
              <a:off x="683360" y="3099284"/>
              <a:ext cx="2376998" cy="523220"/>
            </a:xfrm>
            <a:prstGeom prst="rect">
              <a:avLst/>
            </a:prstGeom>
            <a:noFill/>
          </p:spPr>
          <p:txBody>
            <a:bodyPr wrap="square">
              <a:spAutoFit/>
            </a:bodyPr>
            <a:lstStyle/>
            <a:p>
              <a:pPr algn="ctr"/>
              <a:r>
                <a:rPr lang="ru-RU" sz="2800" dirty="0">
                  <a:solidFill>
                    <a:schemeClr val="tx1"/>
                  </a:solidFill>
                </a:rPr>
                <a:t>Источник</a:t>
              </a:r>
            </a:p>
          </p:txBody>
        </p:sp>
        <p:grpSp>
          <p:nvGrpSpPr>
            <p:cNvPr id="34" name="Группа 33">
              <a:extLst>
                <a:ext uri="{FF2B5EF4-FFF2-40B4-BE49-F238E27FC236}">
                  <a16:creationId xmlns:a16="http://schemas.microsoft.com/office/drawing/2014/main" id="{9B9C1CDB-5088-4E41-99AF-78A9A8C034D6}"/>
                </a:ext>
              </a:extLst>
            </p:cNvPr>
            <p:cNvGrpSpPr/>
            <p:nvPr/>
          </p:nvGrpSpPr>
          <p:grpSpPr>
            <a:xfrm>
              <a:off x="1258638" y="1185481"/>
              <a:ext cx="9674725" cy="3190685"/>
              <a:chOff x="597092" y="1185481"/>
              <a:chExt cx="9674725" cy="3190685"/>
            </a:xfrm>
          </p:grpSpPr>
          <p:sp>
            <p:nvSpPr>
              <p:cNvPr id="8" name="TextBox 7">
                <a:extLst>
                  <a:ext uri="{FF2B5EF4-FFF2-40B4-BE49-F238E27FC236}">
                    <a16:creationId xmlns:a16="http://schemas.microsoft.com/office/drawing/2014/main" id="{4E44D2E3-B58A-4A08-80A7-39249A0B57BD}"/>
                  </a:ext>
                </a:extLst>
              </p:cNvPr>
              <p:cNvSpPr txBox="1"/>
              <p:nvPr/>
            </p:nvSpPr>
            <p:spPr>
              <a:xfrm>
                <a:off x="7235779" y="1185481"/>
                <a:ext cx="1813953" cy="978510"/>
              </a:xfrm>
              <a:prstGeom prst="rect">
                <a:avLst/>
              </a:prstGeom>
            </p:spPr>
            <p:txBody>
              <a:bodyPr vert="horz" wrap="squar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24" name="Стрелка: вправо 23">
                <a:extLst>
                  <a:ext uri="{FF2B5EF4-FFF2-40B4-BE49-F238E27FC236}">
                    <a16:creationId xmlns:a16="http://schemas.microsoft.com/office/drawing/2014/main" id="{3BF060CB-5B7C-42F0-97BE-527CE86FDE38}"/>
                  </a:ext>
                </a:extLst>
              </p:cNvPr>
              <p:cNvSpPr/>
              <p:nvPr/>
            </p:nvSpPr>
            <p:spPr>
              <a:xfrm>
                <a:off x="2211645" y="2084013"/>
                <a:ext cx="2905246" cy="833367"/>
              </a:xfrm>
              <a:prstGeom prst="rightArrow">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extLst>
                  <a:ext uri="{FF2B5EF4-FFF2-40B4-BE49-F238E27FC236}">
                    <a16:creationId xmlns:a16="http://schemas.microsoft.com/office/drawing/2014/main" id="{C57EC05D-E10D-4E6F-8A14-89551B4B97AF}"/>
                  </a:ext>
                </a:extLst>
              </p:cNvPr>
              <p:cNvSpPr/>
              <p:nvPr/>
            </p:nvSpPr>
            <p:spPr>
              <a:xfrm>
                <a:off x="6241731" y="2294047"/>
                <a:ext cx="2905246"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D447D841-EB65-4B0D-8EEC-112BF64E0361}"/>
                  </a:ext>
                </a:extLst>
              </p:cNvPr>
              <p:cNvSpPr txBox="1"/>
              <p:nvPr/>
            </p:nvSpPr>
            <p:spPr>
              <a:xfrm>
                <a:off x="2928993" y="1769619"/>
                <a:ext cx="914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0</a:t>
                </a:r>
                <a:endParaRPr lang="ru-RU" sz="2800" baseline="-25000" dirty="0"/>
              </a:p>
            </p:txBody>
          </p:sp>
          <p:sp>
            <p:nvSpPr>
              <p:cNvPr id="27" name="TextBox 26">
                <a:extLst>
                  <a:ext uri="{FF2B5EF4-FFF2-40B4-BE49-F238E27FC236}">
                    <a16:creationId xmlns:a16="http://schemas.microsoft.com/office/drawing/2014/main" id="{F6A75A32-3507-44C3-8707-06674F4BB513}"/>
                  </a:ext>
                </a:extLst>
              </p:cNvPr>
              <p:cNvSpPr txBox="1"/>
              <p:nvPr/>
            </p:nvSpPr>
            <p:spPr>
              <a:xfrm>
                <a:off x="6991982" y="182360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a:latin typeface="Arial" panose="020B0604020202020204" pitchFamily="34" charset="0"/>
                    <a:cs typeface="Arial" panose="020B0604020202020204" pitchFamily="34" charset="0"/>
                  </a:rPr>
                  <a:t>пропуск</a:t>
                </a:r>
                <a:endParaRPr lang="ru-RU" sz="2800" baseline="-25000" dirty="0"/>
              </a:p>
            </p:txBody>
          </p:sp>
          <p:sp>
            <p:nvSpPr>
              <p:cNvPr id="28" name="Прямоугольник 27">
                <a:extLst>
                  <a:ext uri="{FF2B5EF4-FFF2-40B4-BE49-F238E27FC236}">
                    <a16:creationId xmlns:a16="http://schemas.microsoft.com/office/drawing/2014/main" id="{B003338E-C31D-4FB0-991A-090138DEEDFE}"/>
                  </a:ext>
                </a:extLst>
              </p:cNvPr>
              <p:cNvSpPr/>
              <p:nvPr/>
            </p:nvSpPr>
            <p:spPr>
              <a:xfrm>
                <a:off x="9267198" y="1288109"/>
                <a:ext cx="1004619" cy="24517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4000" dirty="0">
                    <a:solidFill>
                      <a:schemeClr val="tx1"/>
                    </a:solidFill>
                  </a:rPr>
                  <a:t>Детектор</a:t>
                </a:r>
              </a:p>
            </p:txBody>
          </p:sp>
          <p:sp>
            <p:nvSpPr>
              <p:cNvPr id="14" name="Звезда: 24 точки 13">
                <a:extLst>
                  <a:ext uri="{FF2B5EF4-FFF2-40B4-BE49-F238E27FC236}">
                    <a16:creationId xmlns:a16="http://schemas.microsoft.com/office/drawing/2014/main" id="{5223DD62-CBF6-4BF1-88DD-5C2DEAC3A262}"/>
                  </a:ext>
                </a:extLst>
              </p:cNvPr>
              <p:cNvSpPr/>
              <p:nvPr/>
            </p:nvSpPr>
            <p:spPr>
              <a:xfrm>
                <a:off x="597092" y="1902108"/>
                <a:ext cx="1197176" cy="1197176"/>
              </a:xfrm>
              <a:prstGeom prst="star24">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Куб 34">
                <a:extLst>
                  <a:ext uri="{FF2B5EF4-FFF2-40B4-BE49-F238E27FC236}">
                    <a16:creationId xmlns:a16="http://schemas.microsoft.com/office/drawing/2014/main" id="{F8D03E86-83D3-471B-8F85-C15289596444}"/>
                  </a:ext>
                </a:extLst>
              </p:cNvPr>
              <p:cNvSpPr/>
              <p:nvPr/>
            </p:nvSpPr>
            <p:spPr>
              <a:xfrm>
                <a:off x="5272108" y="2171340"/>
                <a:ext cx="816205" cy="1634858"/>
              </a:xfrm>
              <a:prstGeom prst="cub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Куб 22">
                <a:extLst>
                  <a:ext uri="{FF2B5EF4-FFF2-40B4-BE49-F238E27FC236}">
                    <a16:creationId xmlns:a16="http://schemas.microsoft.com/office/drawing/2014/main" id="{88FF581C-7A0A-4241-9B56-ABDF03FD1849}"/>
                  </a:ext>
                </a:extLst>
              </p:cNvPr>
              <p:cNvSpPr/>
              <p:nvPr/>
            </p:nvSpPr>
            <p:spPr>
              <a:xfrm>
                <a:off x="5258764" y="1282918"/>
                <a:ext cx="841094" cy="2534855"/>
              </a:xfrm>
              <a:prstGeom prst="cube">
                <a:avLst/>
              </a:prstGeom>
              <a:solidFill>
                <a:srgbClr val="CCD9F5">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араллелограмм 29">
                <a:extLst>
                  <a:ext uri="{FF2B5EF4-FFF2-40B4-BE49-F238E27FC236}">
                    <a16:creationId xmlns:a16="http://schemas.microsoft.com/office/drawing/2014/main" id="{61AE9E8D-47EC-43FD-8F2E-F6D64D49D410}"/>
                  </a:ext>
                </a:extLst>
              </p:cNvPr>
              <p:cNvSpPr/>
              <p:nvPr/>
            </p:nvSpPr>
            <p:spPr>
              <a:xfrm>
                <a:off x="5323309" y="1316693"/>
                <a:ext cx="712003" cy="144000"/>
              </a:xfrm>
              <a:prstGeom prst="parallelogram">
                <a:avLst>
                  <a:gd name="adj" fmla="val 10694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a16="http://schemas.microsoft.com/office/drawing/2014/main" id="{61D84726-82CB-4B67-8F2B-6F695DEE58EF}"/>
                  </a:ext>
                </a:extLst>
              </p:cNvPr>
              <p:cNvSpPr txBox="1"/>
              <p:nvPr/>
            </p:nvSpPr>
            <p:spPr>
              <a:xfrm>
                <a:off x="2626488" y="3852946"/>
                <a:ext cx="6105644" cy="523220"/>
              </a:xfrm>
              <a:prstGeom prst="rect">
                <a:avLst/>
              </a:prstGeom>
              <a:noFill/>
            </p:spPr>
            <p:txBody>
              <a:bodyPr wrap="square">
                <a:spAutoFit/>
              </a:bodyPr>
              <a:lstStyle/>
              <a:p>
                <a:pPr algn="ctr"/>
                <a:r>
                  <a:rPr lang="ru-RU" sz="2800" dirty="0">
                    <a:solidFill>
                      <a:schemeClr val="tx1"/>
                    </a:solidFill>
                  </a:rPr>
                  <a:t>Кювета</a:t>
                </a:r>
              </a:p>
            </p:txBody>
          </p:sp>
          <p:cxnSp>
            <p:nvCxnSpPr>
              <p:cNvPr id="32" name="Прямая со стрелкой 31">
                <a:extLst>
                  <a:ext uri="{FF2B5EF4-FFF2-40B4-BE49-F238E27FC236}">
                    <a16:creationId xmlns:a16="http://schemas.microsoft.com/office/drawing/2014/main" id="{86505219-FEC2-44BF-BE4E-2DEF2CD8855B}"/>
                  </a:ext>
                </a:extLst>
              </p:cNvPr>
              <p:cNvCxnSpPr/>
              <p:nvPr/>
            </p:nvCxnSpPr>
            <p:spPr>
              <a:xfrm>
                <a:off x="5258764" y="3099284"/>
                <a:ext cx="6211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43B459D-BA11-45AF-BA96-4A6DBBE14A7F}"/>
                  </a:ext>
                </a:extLst>
              </p:cNvPr>
              <p:cNvSpPr txBox="1"/>
              <p:nvPr/>
            </p:nvSpPr>
            <p:spPr>
              <a:xfrm>
                <a:off x="2516529" y="2667495"/>
                <a:ext cx="6105644" cy="523220"/>
              </a:xfrm>
              <a:prstGeom prst="rect">
                <a:avLst/>
              </a:prstGeom>
              <a:noFill/>
            </p:spPr>
            <p:txBody>
              <a:bodyPr wrap="square">
                <a:spAutoFit/>
              </a:bodyPr>
              <a:lstStyle/>
              <a:p>
                <a:pPr algn="ctr"/>
                <a:r>
                  <a:rPr lang="en-US" sz="2800" dirty="0">
                    <a:solidFill>
                      <a:schemeClr val="tx1"/>
                    </a:solidFill>
                    <a:latin typeface="Century" panose="02040604050505020304" pitchFamily="18" charset="0"/>
                  </a:rPr>
                  <a:t>l</a:t>
                </a:r>
                <a:endParaRPr lang="ru-RU" sz="2800" dirty="0">
                  <a:solidFill>
                    <a:schemeClr val="tx1"/>
                  </a:solidFill>
                  <a:latin typeface="Century" panose="02040604050505020304" pitchFamily="18" charset="0"/>
                </a:endParaRPr>
              </a:p>
            </p:txBody>
          </p:sp>
        </p:grpSp>
      </p:grpSp>
      <p:grpSp>
        <p:nvGrpSpPr>
          <p:cNvPr id="61" name="Группа 60">
            <a:extLst>
              <a:ext uri="{FF2B5EF4-FFF2-40B4-BE49-F238E27FC236}">
                <a16:creationId xmlns:a16="http://schemas.microsoft.com/office/drawing/2014/main" id="{0DA40F9C-F47D-4A07-87D3-8061EA40316A}"/>
              </a:ext>
            </a:extLst>
          </p:cNvPr>
          <p:cNvGrpSpPr/>
          <p:nvPr/>
        </p:nvGrpSpPr>
        <p:grpSpPr>
          <a:xfrm>
            <a:off x="4967166" y="4898298"/>
            <a:ext cx="2455707" cy="897924"/>
            <a:chOff x="5256537" y="5037196"/>
            <a:chExt cx="2455707" cy="897924"/>
          </a:xfrm>
        </p:grpSpPr>
        <p:sp>
          <p:nvSpPr>
            <p:cNvPr id="38" name="Куб 37">
              <a:extLst>
                <a:ext uri="{FF2B5EF4-FFF2-40B4-BE49-F238E27FC236}">
                  <a16:creationId xmlns:a16="http://schemas.microsoft.com/office/drawing/2014/main" id="{DCA4BE13-B365-48D1-9950-578DA08A9004}"/>
                </a:ext>
              </a:extLst>
            </p:cNvPr>
            <p:cNvSpPr/>
            <p:nvPr/>
          </p:nvSpPr>
          <p:spPr>
            <a:xfrm>
              <a:off x="5256537" y="5040224"/>
              <a:ext cx="1274154" cy="894896"/>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Куб 43">
              <a:extLst>
                <a:ext uri="{FF2B5EF4-FFF2-40B4-BE49-F238E27FC236}">
                  <a16:creationId xmlns:a16="http://schemas.microsoft.com/office/drawing/2014/main" id="{46F6B435-0823-4EC4-841E-3CACAF99EEA0}"/>
                </a:ext>
              </a:extLst>
            </p:cNvPr>
            <p:cNvSpPr/>
            <p:nvPr/>
          </p:nvSpPr>
          <p:spPr>
            <a:xfrm>
              <a:off x="6294213" y="5037196"/>
              <a:ext cx="357205" cy="894896"/>
            </a:xfrm>
            <a:prstGeom prst="cube">
              <a:avLst>
                <a:gd name="adj" fmla="val 6388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Куб 44">
              <a:extLst>
                <a:ext uri="{FF2B5EF4-FFF2-40B4-BE49-F238E27FC236}">
                  <a16:creationId xmlns:a16="http://schemas.microsoft.com/office/drawing/2014/main" id="{95139FE8-75FD-47F2-BBC2-0835D66E7079}"/>
                </a:ext>
              </a:extLst>
            </p:cNvPr>
            <p:cNvSpPr/>
            <p:nvPr/>
          </p:nvSpPr>
          <p:spPr>
            <a:xfrm>
              <a:off x="6438090" y="5037196"/>
              <a:ext cx="1274154" cy="894896"/>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1" name="TextBox 50">
            <a:extLst>
              <a:ext uri="{FF2B5EF4-FFF2-40B4-BE49-F238E27FC236}">
                <a16:creationId xmlns:a16="http://schemas.microsoft.com/office/drawing/2014/main" id="{76FD0F9B-5C77-4F97-81C7-7439085E2183}"/>
              </a:ext>
            </a:extLst>
          </p:cNvPr>
          <p:cNvSpPr txBox="1"/>
          <p:nvPr/>
        </p:nvSpPr>
        <p:spPr>
          <a:xfrm>
            <a:off x="4477900" y="5835540"/>
            <a:ext cx="1001681" cy="461665"/>
          </a:xfrm>
          <a:prstGeom prst="rect">
            <a:avLst/>
          </a:prstGeom>
          <a:noFill/>
        </p:spPr>
        <p:txBody>
          <a:bodyPr wrap="square">
            <a:spAutoFit/>
          </a:bodyPr>
          <a:lstStyle/>
          <a:p>
            <a:pPr algn="ctr"/>
            <a:r>
              <a:rPr lang="en-US" sz="2400" dirty="0"/>
              <a:t>0</a:t>
            </a:r>
            <a:endParaRPr lang="ru-RU" sz="2400" dirty="0"/>
          </a:p>
        </p:txBody>
      </p:sp>
      <p:sp>
        <p:nvSpPr>
          <p:cNvPr id="52" name="TextBox 51">
            <a:extLst>
              <a:ext uri="{FF2B5EF4-FFF2-40B4-BE49-F238E27FC236}">
                <a16:creationId xmlns:a16="http://schemas.microsoft.com/office/drawing/2014/main" id="{AC35D9A1-55EF-40C0-96AC-7CDDDD49BC87}"/>
              </a:ext>
            </a:extLst>
          </p:cNvPr>
          <p:cNvSpPr txBox="1"/>
          <p:nvPr/>
        </p:nvSpPr>
        <p:spPr>
          <a:xfrm>
            <a:off x="5504001" y="5812390"/>
            <a:ext cx="1001681" cy="461665"/>
          </a:xfrm>
          <a:prstGeom prst="rect">
            <a:avLst/>
          </a:prstGeom>
          <a:noFill/>
        </p:spPr>
        <p:txBody>
          <a:bodyPr wrap="square">
            <a:spAutoFit/>
          </a:bodyPr>
          <a:lstStyle/>
          <a:p>
            <a:pPr algn="ctr"/>
            <a:r>
              <a:rPr lang="en-US" sz="2400" dirty="0"/>
              <a:t>x</a:t>
            </a:r>
            <a:endParaRPr lang="ru-RU" sz="2400" dirty="0"/>
          </a:p>
        </p:txBody>
      </p:sp>
      <p:sp>
        <p:nvSpPr>
          <p:cNvPr id="70" name="Стрелка: вправо 69">
            <a:extLst>
              <a:ext uri="{FF2B5EF4-FFF2-40B4-BE49-F238E27FC236}">
                <a16:creationId xmlns:a16="http://schemas.microsoft.com/office/drawing/2014/main" id="{F06CBC24-15E4-4240-B254-525FA6892991}"/>
              </a:ext>
            </a:extLst>
          </p:cNvPr>
          <p:cNvSpPr/>
          <p:nvPr/>
        </p:nvSpPr>
        <p:spPr>
          <a:xfrm>
            <a:off x="7278996" y="5125834"/>
            <a:ext cx="813797" cy="439824"/>
          </a:xfrm>
          <a:prstGeom prst="rightArrow">
            <a:avLst/>
          </a:prstGeom>
          <a:solidFill>
            <a:srgbClr val="95A5E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8" name="Прямая со стрелкой 47">
            <a:extLst>
              <a:ext uri="{FF2B5EF4-FFF2-40B4-BE49-F238E27FC236}">
                <a16:creationId xmlns:a16="http://schemas.microsoft.com/office/drawing/2014/main" id="{5B527A5E-F9A1-4BAB-8045-186F22758477}"/>
              </a:ext>
            </a:extLst>
          </p:cNvPr>
          <p:cNvCxnSpPr>
            <a:cxnSpLocks/>
          </p:cNvCxnSpPr>
          <p:nvPr/>
        </p:nvCxnSpPr>
        <p:spPr>
          <a:xfrm>
            <a:off x="4978765" y="6366922"/>
            <a:ext cx="25457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C7222117-915D-4525-8AC3-0A60533E1525}"/>
              </a:ext>
            </a:extLst>
          </p:cNvPr>
          <p:cNvCxnSpPr/>
          <p:nvPr/>
        </p:nvCxnSpPr>
        <p:spPr>
          <a:xfrm flipV="1">
            <a:off x="4971325" y="6245147"/>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id="{4DF4E34C-072C-41A2-A3B5-119DDCAB8378}"/>
              </a:ext>
            </a:extLst>
          </p:cNvPr>
          <p:cNvCxnSpPr/>
          <p:nvPr/>
        </p:nvCxnSpPr>
        <p:spPr>
          <a:xfrm flipV="1">
            <a:off x="5991825" y="6235499"/>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a:extLst>
              <a:ext uri="{FF2B5EF4-FFF2-40B4-BE49-F238E27FC236}">
                <a16:creationId xmlns:a16="http://schemas.microsoft.com/office/drawing/2014/main" id="{80332B8D-0063-4692-9050-16B0CB4A00DD}"/>
              </a:ext>
            </a:extLst>
          </p:cNvPr>
          <p:cNvCxnSpPr>
            <a:cxnSpLocks/>
          </p:cNvCxnSpPr>
          <p:nvPr/>
        </p:nvCxnSpPr>
        <p:spPr>
          <a:xfrm flipV="1">
            <a:off x="8765671" y="4355426"/>
            <a:ext cx="0" cy="19885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0" name="Прямая со стрелкой 59">
            <a:extLst>
              <a:ext uri="{FF2B5EF4-FFF2-40B4-BE49-F238E27FC236}">
                <a16:creationId xmlns:a16="http://schemas.microsoft.com/office/drawing/2014/main" id="{BB95E5AB-BA09-442D-B70B-C59D2A5D2643}"/>
              </a:ext>
            </a:extLst>
          </p:cNvPr>
          <p:cNvCxnSpPr>
            <a:cxnSpLocks/>
          </p:cNvCxnSpPr>
          <p:nvPr/>
        </p:nvCxnSpPr>
        <p:spPr>
          <a:xfrm>
            <a:off x="8765671" y="6344008"/>
            <a:ext cx="262853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BDA1BF44-FC67-4552-9627-D14EA1827F9B}"/>
              </a:ext>
            </a:extLst>
          </p:cNvPr>
          <p:cNvSpPr txBox="1"/>
          <p:nvPr/>
        </p:nvSpPr>
        <p:spPr>
          <a:xfrm>
            <a:off x="10835146" y="6281453"/>
            <a:ext cx="1001681" cy="461665"/>
          </a:xfrm>
          <a:prstGeom prst="rect">
            <a:avLst/>
          </a:prstGeom>
          <a:noFill/>
        </p:spPr>
        <p:txBody>
          <a:bodyPr wrap="square">
            <a:spAutoFit/>
          </a:bodyPr>
          <a:lstStyle/>
          <a:p>
            <a:pPr algn="ctr"/>
            <a:r>
              <a:rPr lang="en-US" sz="2400" dirty="0"/>
              <a:t>x</a:t>
            </a:r>
            <a:endParaRPr lang="ru-RU" dirty="0"/>
          </a:p>
        </p:txBody>
      </p:sp>
      <p:sp>
        <p:nvSpPr>
          <p:cNvPr id="66" name="TextBox 65">
            <a:extLst>
              <a:ext uri="{FF2B5EF4-FFF2-40B4-BE49-F238E27FC236}">
                <a16:creationId xmlns:a16="http://schemas.microsoft.com/office/drawing/2014/main" id="{82C4E18C-0761-4A39-860D-8B64C67E89D2}"/>
              </a:ext>
            </a:extLst>
          </p:cNvPr>
          <p:cNvSpPr txBox="1"/>
          <p:nvPr/>
        </p:nvSpPr>
        <p:spPr>
          <a:xfrm>
            <a:off x="8675195" y="401571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a:latin typeface="Arial" panose="020B0604020202020204" pitchFamily="34" charset="0"/>
                <a:cs typeface="Arial" panose="020B0604020202020204" pitchFamily="34" charset="0"/>
              </a:rPr>
              <a:t>пропуск</a:t>
            </a:r>
            <a:endParaRPr lang="ru-RU" sz="2800" baseline="-25000" dirty="0"/>
          </a:p>
        </p:txBody>
      </p:sp>
      <p:sp>
        <p:nvSpPr>
          <p:cNvPr id="68" name="Стрелка: вправо 67">
            <a:extLst>
              <a:ext uri="{FF2B5EF4-FFF2-40B4-BE49-F238E27FC236}">
                <a16:creationId xmlns:a16="http://schemas.microsoft.com/office/drawing/2014/main" id="{1FF20EFB-5894-4FB5-9C03-587C92E3F3A3}"/>
              </a:ext>
            </a:extLst>
          </p:cNvPr>
          <p:cNvSpPr/>
          <p:nvPr/>
        </p:nvSpPr>
        <p:spPr>
          <a:xfrm>
            <a:off x="3483898" y="5125834"/>
            <a:ext cx="1448870" cy="439824"/>
          </a:xfrm>
          <a:prstGeom prst="rightArrow">
            <a:avLst/>
          </a:prstGeom>
          <a:solidFill>
            <a:srgbClr val="95A5E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451E3845-74C9-4408-9F15-A37EC4D2EA7E}"/>
              </a:ext>
            </a:extLst>
          </p:cNvPr>
          <p:cNvSpPr txBox="1"/>
          <p:nvPr/>
        </p:nvSpPr>
        <p:spPr>
          <a:xfrm>
            <a:off x="3674502" y="4676009"/>
            <a:ext cx="914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0</a:t>
            </a:r>
            <a:endParaRPr lang="ru-RU" sz="2800" baseline="-25000" dirty="0"/>
          </a:p>
        </p:txBody>
      </p:sp>
      <p:sp>
        <p:nvSpPr>
          <p:cNvPr id="71" name="TextBox 70">
            <a:extLst>
              <a:ext uri="{FF2B5EF4-FFF2-40B4-BE49-F238E27FC236}">
                <a16:creationId xmlns:a16="http://schemas.microsoft.com/office/drawing/2014/main" id="{C55B2974-B083-43BC-A5AF-E20D1CCC9D7D}"/>
              </a:ext>
            </a:extLst>
          </p:cNvPr>
          <p:cNvSpPr txBox="1"/>
          <p:nvPr/>
        </p:nvSpPr>
        <p:spPr>
          <a:xfrm>
            <a:off x="7280859" y="460348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a:latin typeface="Arial" panose="020B0604020202020204" pitchFamily="34" charset="0"/>
                <a:cs typeface="Arial" panose="020B0604020202020204" pitchFamily="34" charset="0"/>
              </a:rPr>
              <a:t>пропуск</a:t>
            </a:r>
            <a:endParaRPr lang="ru-RU" sz="2800" baseline="-25000" dirty="0"/>
          </a:p>
        </p:txBody>
      </p:sp>
      <p:sp>
        <p:nvSpPr>
          <p:cNvPr id="72" name="TextBox 71">
            <a:extLst>
              <a:ext uri="{FF2B5EF4-FFF2-40B4-BE49-F238E27FC236}">
                <a16:creationId xmlns:a16="http://schemas.microsoft.com/office/drawing/2014/main" id="{316DD1BF-B9C5-4D31-BB29-D1897608131C}"/>
              </a:ext>
            </a:extLst>
          </p:cNvPr>
          <p:cNvSpPr txBox="1"/>
          <p:nvPr/>
        </p:nvSpPr>
        <p:spPr>
          <a:xfrm>
            <a:off x="182026" y="4355426"/>
            <a:ext cx="2986118" cy="2308324"/>
          </a:xfrm>
          <a:prstGeom prst="rect">
            <a:avLst/>
          </a:prstGeom>
          <a:noFill/>
        </p:spPr>
        <p:txBody>
          <a:bodyPr wrap="square">
            <a:spAutoFit/>
          </a:bodyPr>
          <a:lstStyle/>
          <a:p>
            <a:pPr algn="ctr"/>
            <a:r>
              <a:rPr lang="ru-RU" sz="2400" dirty="0">
                <a:solidFill>
                  <a:srgbClr val="C00000"/>
                </a:solidFill>
              </a:rPr>
              <a:t>Длина кюветы и концентрация раствора влияют на интенсивность пропускаемого света </a:t>
            </a:r>
            <a:endParaRPr lang="ru-RU" sz="2400" dirty="0"/>
          </a:p>
        </p:txBody>
      </p:sp>
    </p:spTree>
    <p:extLst>
      <p:ext uri="{BB962C8B-B14F-4D97-AF65-F5344CB8AC3E}">
        <p14:creationId xmlns:p14="http://schemas.microsoft.com/office/powerpoint/2010/main" val="369945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Абсорбционная спектроскопия</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13</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36" name="Группа 35">
            <a:extLst>
              <a:ext uri="{FF2B5EF4-FFF2-40B4-BE49-F238E27FC236}">
                <a16:creationId xmlns:a16="http://schemas.microsoft.com/office/drawing/2014/main" id="{AC1631C2-AFB5-4A38-A2EB-9090158367CF}"/>
              </a:ext>
            </a:extLst>
          </p:cNvPr>
          <p:cNvGrpSpPr/>
          <p:nvPr/>
        </p:nvGrpSpPr>
        <p:grpSpPr>
          <a:xfrm>
            <a:off x="855250" y="1185481"/>
            <a:ext cx="10250003" cy="3190685"/>
            <a:chOff x="683360" y="1185481"/>
            <a:chExt cx="10250003" cy="3190685"/>
          </a:xfrm>
        </p:grpSpPr>
        <p:sp>
          <p:nvSpPr>
            <p:cNvPr id="33" name="TextBox 32">
              <a:extLst>
                <a:ext uri="{FF2B5EF4-FFF2-40B4-BE49-F238E27FC236}">
                  <a16:creationId xmlns:a16="http://schemas.microsoft.com/office/drawing/2014/main" id="{7C4B6840-79E1-4969-A62D-DE48304FBD36}"/>
                </a:ext>
              </a:extLst>
            </p:cNvPr>
            <p:cNvSpPr txBox="1"/>
            <p:nvPr/>
          </p:nvSpPr>
          <p:spPr>
            <a:xfrm>
              <a:off x="683360" y="3099284"/>
              <a:ext cx="2376998" cy="523220"/>
            </a:xfrm>
            <a:prstGeom prst="rect">
              <a:avLst/>
            </a:prstGeom>
            <a:noFill/>
          </p:spPr>
          <p:txBody>
            <a:bodyPr wrap="square">
              <a:spAutoFit/>
            </a:bodyPr>
            <a:lstStyle/>
            <a:p>
              <a:pPr algn="ctr"/>
              <a:r>
                <a:rPr lang="ru-RU" sz="2800" dirty="0">
                  <a:solidFill>
                    <a:schemeClr val="tx1"/>
                  </a:solidFill>
                </a:rPr>
                <a:t>Источник</a:t>
              </a:r>
            </a:p>
          </p:txBody>
        </p:sp>
        <p:grpSp>
          <p:nvGrpSpPr>
            <p:cNvPr id="34" name="Группа 33">
              <a:extLst>
                <a:ext uri="{FF2B5EF4-FFF2-40B4-BE49-F238E27FC236}">
                  <a16:creationId xmlns:a16="http://schemas.microsoft.com/office/drawing/2014/main" id="{9B9C1CDB-5088-4E41-99AF-78A9A8C034D6}"/>
                </a:ext>
              </a:extLst>
            </p:cNvPr>
            <p:cNvGrpSpPr/>
            <p:nvPr/>
          </p:nvGrpSpPr>
          <p:grpSpPr>
            <a:xfrm>
              <a:off x="1258638" y="1185481"/>
              <a:ext cx="9674725" cy="3190685"/>
              <a:chOff x="597092" y="1185481"/>
              <a:chExt cx="9674725" cy="3190685"/>
            </a:xfrm>
          </p:grpSpPr>
          <p:sp>
            <p:nvSpPr>
              <p:cNvPr id="8" name="TextBox 7">
                <a:extLst>
                  <a:ext uri="{FF2B5EF4-FFF2-40B4-BE49-F238E27FC236}">
                    <a16:creationId xmlns:a16="http://schemas.microsoft.com/office/drawing/2014/main" id="{4E44D2E3-B58A-4A08-80A7-39249A0B57BD}"/>
                  </a:ext>
                </a:extLst>
              </p:cNvPr>
              <p:cNvSpPr txBox="1"/>
              <p:nvPr/>
            </p:nvSpPr>
            <p:spPr>
              <a:xfrm>
                <a:off x="7235779" y="1185481"/>
                <a:ext cx="1813953" cy="978510"/>
              </a:xfrm>
              <a:prstGeom prst="rect">
                <a:avLst/>
              </a:prstGeom>
            </p:spPr>
            <p:txBody>
              <a:bodyPr vert="horz" wrap="squar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24" name="Стрелка: вправо 23">
                <a:extLst>
                  <a:ext uri="{FF2B5EF4-FFF2-40B4-BE49-F238E27FC236}">
                    <a16:creationId xmlns:a16="http://schemas.microsoft.com/office/drawing/2014/main" id="{3BF060CB-5B7C-42F0-97BE-527CE86FDE38}"/>
                  </a:ext>
                </a:extLst>
              </p:cNvPr>
              <p:cNvSpPr/>
              <p:nvPr/>
            </p:nvSpPr>
            <p:spPr>
              <a:xfrm>
                <a:off x="2211645" y="2084013"/>
                <a:ext cx="2905246" cy="833367"/>
              </a:xfrm>
              <a:prstGeom prst="rightArrow">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extLst>
                  <a:ext uri="{FF2B5EF4-FFF2-40B4-BE49-F238E27FC236}">
                    <a16:creationId xmlns:a16="http://schemas.microsoft.com/office/drawing/2014/main" id="{C57EC05D-E10D-4E6F-8A14-89551B4B97AF}"/>
                  </a:ext>
                </a:extLst>
              </p:cNvPr>
              <p:cNvSpPr/>
              <p:nvPr/>
            </p:nvSpPr>
            <p:spPr>
              <a:xfrm>
                <a:off x="6241731" y="2294047"/>
                <a:ext cx="2905246"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D447D841-EB65-4B0D-8EEC-112BF64E0361}"/>
                  </a:ext>
                </a:extLst>
              </p:cNvPr>
              <p:cNvSpPr txBox="1"/>
              <p:nvPr/>
            </p:nvSpPr>
            <p:spPr>
              <a:xfrm>
                <a:off x="2928993" y="1769619"/>
                <a:ext cx="914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0</a:t>
                </a:r>
                <a:endParaRPr lang="ru-RU" sz="2800" baseline="-25000" dirty="0"/>
              </a:p>
            </p:txBody>
          </p:sp>
          <p:sp>
            <p:nvSpPr>
              <p:cNvPr id="27" name="TextBox 26">
                <a:extLst>
                  <a:ext uri="{FF2B5EF4-FFF2-40B4-BE49-F238E27FC236}">
                    <a16:creationId xmlns:a16="http://schemas.microsoft.com/office/drawing/2014/main" id="{F6A75A32-3507-44C3-8707-06674F4BB513}"/>
                  </a:ext>
                </a:extLst>
              </p:cNvPr>
              <p:cNvSpPr txBox="1"/>
              <p:nvPr/>
            </p:nvSpPr>
            <p:spPr>
              <a:xfrm>
                <a:off x="6991982" y="182360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a:latin typeface="Arial" panose="020B0604020202020204" pitchFamily="34" charset="0"/>
                    <a:cs typeface="Arial" panose="020B0604020202020204" pitchFamily="34" charset="0"/>
                  </a:rPr>
                  <a:t>пропуск</a:t>
                </a:r>
                <a:endParaRPr lang="ru-RU" sz="2800" baseline="-25000" dirty="0"/>
              </a:p>
            </p:txBody>
          </p:sp>
          <p:sp>
            <p:nvSpPr>
              <p:cNvPr id="28" name="Прямоугольник 27">
                <a:extLst>
                  <a:ext uri="{FF2B5EF4-FFF2-40B4-BE49-F238E27FC236}">
                    <a16:creationId xmlns:a16="http://schemas.microsoft.com/office/drawing/2014/main" id="{B003338E-C31D-4FB0-991A-090138DEEDFE}"/>
                  </a:ext>
                </a:extLst>
              </p:cNvPr>
              <p:cNvSpPr/>
              <p:nvPr/>
            </p:nvSpPr>
            <p:spPr>
              <a:xfrm>
                <a:off x="9267198" y="1288109"/>
                <a:ext cx="1004619" cy="24517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4000" dirty="0">
                    <a:solidFill>
                      <a:schemeClr val="tx1"/>
                    </a:solidFill>
                  </a:rPr>
                  <a:t>Детектор</a:t>
                </a:r>
              </a:p>
            </p:txBody>
          </p:sp>
          <p:sp>
            <p:nvSpPr>
              <p:cNvPr id="14" name="Звезда: 24 точки 13">
                <a:extLst>
                  <a:ext uri="{FF2B5EF4-FFF2-40B4-BE49-F238E27FC236}">
                    <a16:creationId xmlns:a16="http://schemas.microsoft.com/office/drawing/2014/main" id="{5223DD62-CBF6-4BF1-88DD-5C2DEAC3A262}"/>
                  </a:ext>
                </a:extLst>
              </p:cNvPr>
              <p:cNvSpPr/>
              <p:nvPr/>
            </p:nvSpPr>
            <p:spPr>
              <a:xfrm>
                <a:off x="597092" y="1902108"/>
                <a:ext cx="1197176" cy="1197176"/>
              </a:xfrm>
              <a:prstGeom prst="star24">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Куб 34">
                <a:extLst>
                  <a:ext uri="{FF2B5EF4-FFF2-40B4-BE49-F238E27FC236}">
                    <a16:creationId xmlns:a16="http://schemas.microsoft.com/office/drawing/2014/main" id="{F8D03E86-83D3-471B-8F85-C15289596444}"/>
                  </a:ext>
                </a:extLst>
              </p:cNvPr>
              <p:cNvSpPr/>
              <p:nvPr/>
            </p:nvSpPr>
            <p:spPr>
              <a:xfrm>
                <a:off x="5272108" y="2171340"/>
                <a:ext cx="816205" cy="1634858"/>
              </a:xfrm>
              <a:prstGeom prst="cub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Куб 22">
                <a:extLst>
                  <a:ext uri="{FF2B5EF4-FFF2-40B4-BE49-F238E27FC236}">
                    <a16:creationId xmlns:a16="http://schemas.microsoft.com/office/drawing/2014/main" id="{88FF581C-7A0A-4241-9B56-ABDF03FD1849}"/>
                  </a:ext>
                </a:extLst>
              </p:cNvPr>
              <p:cNvSpPr/>
              <p:nvPr/>
            </p:nvSpPr>
            <p:spPr>
              <a:xfrm>
                <a:off x="5258764" y="1282918"/>
                <a:ext cx="841094" cy="2534855"/>
              </a:xfrm>
              <a:prstGeom prst="cube">
                <a:avLst/>
              </a:prstGeom>
              <a:solidFill>
                <a:srgbClr val="CCD9F5">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араллелограмм 29">
                <a:extLst>
                  <a:ext uri="{FF2B5EF4-FFF2-40B4-BE49-F238E27FC236}">
                    <a16:creationId xmlns:a16="http://schemas.microsoft.com/office/drawing/2014/main" id="{61AE9E8D-47EC-43FD-8F2E-F6D64D49D410}"/>
                  </a:ext>
                </a:extLst>
              </p:cNvPr>
              <p:cNvSpPr/>
              <p:nvPr/>
            </p:nvSpPr>
            <p:spPr>
              <a:xfrm>
                <a:off x="5323309" y="1316693"/>
                <a:ext cx="712003" cy="144000"/>
              </a:xfrm>
              <a:prstGeom prst="parallelogram">
                <a:avLst>
                  <a:gd name="adj" fmla="val 10694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a16="http://schemas.microsoft.com/office/drawing/2014/main" id="{61D84726-82CB-4B67-8F2B-6F695DEE58EF}"/>
                  </a:ext>
                </a:extLst>
              </p:cNvPr>
              <p:cNvSpPr txBox="1"/>
              <p:nvPr/>
            </p:nvSpPr>
            <p:spPr>
              <a:xfrm>
                <a:off x="2626488" y="3852946"/>
                <a:ext cx="6105644" cy="523220"/>
              </a:xfrm>
              <a:prstGeom prst="rect">
                <a:avLst/>
              </a:prstGeom>
              <a:noFill/>
            </p:spPr>
            <p:txBody>
              <a:bodyPr wrap="square">
                <a:spAutoFit/>
              </a:bodyPr>
              <a:lstStyle/>
              <a:p>
                <a:pPr algn="ctr"/>
                <a:r>
                  <a:rPr lang="ru-RU" sz="2800" dirty="0">
                    <a:solidFill>
                      <a:schemeClr val="tx1"/>
                    </a:solidFill>
                  </a:rPr>
                  <a:t>Кювета</a:t>
                </a:r>
              </a:p>
            </p:txBody>
          </p:sp>
          <p:cxnSp>
            <p:nvCxnSpPr>
              <p:cNvPr id="32" name="Прямая со стрелкой 31">
                <a:extLst>
                  <a:ext uri="{FF2B5EF4-FFF2-40B4-BE49-F238E27FC236}">
                    <a16:creationId xmlns:a16="http://schemas.microsoft.com/office/drawing/2014/main" id="{86505219-FEC2-44BF-BE4E-2DEF2CD8855B}"/>
                  </a:ext>
                </a:extLst>
              </p:cNvPr>
              <p:cNvCxnSpPr/>
              <p:nvPr/>
            </p:nvCxnSpPr>
            <p:spPr>
              <a:xfrm>
                <a:off x="5258764" y="3099284"/>
                <a:ext cx="6211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43B459D-BA11-45AF-BA96-4A6DBBE14A7F}"/>
                  </a:ext>
                </a:extLst>
              </p:cNvPr>
              <p:cNvSpPr txBox="1"/>
              <p:nvPr/>
            </p:nvSpPr>
            <p:spPr>
              <a:xfrm>
                <a:off x="2516529" y="2667495"/>
                <a:ext cx="6105644" cy="523220"/>
              </a:xfrm>
              <a:prstGeom prst="rect">
                <a:avLst/>
              </a:prstGeom>
              <a:noFill/>
            </p:spPr>
            <p:txBody>
              <a:bodyPr wrap="square">
                <a:spAutoFit/>
              </a:bodyPr>
              <a:lstStyle/>
              <a:p>
                <a:pPr algn="ctr"/>
                <a:r>
                  <a:rPr lang="en-US" sz="2800" dirty="0">
                    <a:solidFill>
                      <a:schemeClr val="tx1"/>
                    </a:solidFill>
                    <a:latin typeface="Century" panose="02040604050505020304" pitchFamily="18" charset="0"/>
                  </a:rPr>
                  <a:t>l</a:t>
                </a:r>
                <a:endParaRPr lang="ru-RU" sz="2800" dirty="0">
                  <a:solidFill>
                    <a:schemeClr val="tx1"/>
                  </a:solidFill>
                  <a:latin typeface="Century" panose="02040604050505020304" pitchFamily="18" charset="0"/>
                </a:endParaRPr>
              </a:p>
            </p:txBody>
          </p:sp>
        </p:grpSp>
      </p:grpSp>
      <p:sp>
        <p:nvSpPr>
          <p:cNvPr id="21" name="TextBox 20">
            <a:extLst>
              <a:ext uri="{FF2B5EF4-FFF2-40B4-BE49-F238E27FC236}">
                <a16:creationId xmlns:a16="http://schemas.microsoft.com/office/drawing/2014/main" id="{13AF092F-0AF1-4B70-B39F-2021FF2CB0E7}"/>
              </a:ext>
            </a:extLst>
          </p:cNvPr>
          <p:cNvSpPr txBox="1"/>
          <p:nvPr/>
        </p:nvSpPr>
        <p:spPr>
          <a:xfrm>
            <a:off x="207161" y="4325591"/>
            <a:ext cx="6195626" cy="2308324"/>
          </a:xfrm>
          <a:prstGeom prst="rect">
            <a:avLst/>
          </a:prstGeom>
          <a:noFill/>
        </p:spPr>
        <p:txBody>
          <a:bodyPr wrap="square">
            <a:spAutoFit/>
          </a:bodyPr>
          <a:lstStyle/>
          <a:p>
            <a:r>
              <a:rPr lang="ru-RU" sz="2400" b="1" dirty="0"/>
              <a:t>Закон </a:t>
            </a:r>
            <a:r>
              <a:rPr lang="ru-RU" sz="2400" b="1" dirty="0" err="1"/>
              <a:t>Бугера</a:t>
            </a:r>
            <a:r>
              <a:rPr lang="ru-RU" sz="2400" b="1" dirty="0"/>
              <a:t>-Ламберта-</a:t>
            </a:r>
            <a:r>
              <a:rPr lang="ru-RU" sz="2400" b="1" dirty="0" err="1"/>
              <a:t>Бера</a:t>
            </a:r>
            <a:endParaRPr lang="ru-RU" sz="2400" b="1" dirty="0"/>
          </a:p>
          <a:p>
            <a:endParaRPr lang="ru-RU" sz="2400" dirty="0"/>
          </a:p>
          <a:p>
            <a:pPr algn="ctr"/>
            <a:r>
              <a:rPr lang="en-US" sz="2400" dirty="0"/>
              <a:t>A = </a:t>
            </a:r>
            <a:r>
              <a:rPr lang="en-US" sz="2400" dirty="0" err="1">
                <a:ea typeface="Cambria Math" panose="02040503050406030204" pitchFamily="18" charset="0"/>
              </a:rPr>
              <a:t>ε∙l</a:t>
            </a:r>
            <a:r>
              <a:rPr lang="en-US" sz="2400" dirty="0">
                <a:ea typeface="Cambria Math" panose="02040503050406030204" pitchFamily="18" charset="0"/>
              </a:rPr>
              <a:t>∙</a:t>
            </a:r>
            <a:r>
              <a:rPr lang="ru-RU" sz="2400" dirty="0">
                <a:ea typeface="Cambria Math" panose="02040503050406030204" pitchFamily="18" charset="0"/>
              </a:rPr>
              <a:t>С</a:t>
            </a:r>
            <a:endParaRPr lang="en-US" sz="2400" dirty="0">
              <a:ea typeface="Cambria Math" panose="02040503050406030204" pitchFamily="18" charset="0"/>
            </a:endParaRPr>
          </a:p>
          <a:p>
            <a:endParaRPr lang="ru-RU" sz="2400" dirty="0">
              <a:ea typeface="Cambria Math" panose="02040503050406030204" pitchFamily="18" charset="0"/>
            </a:endParaRPr>
          </a:p>
          <a:p>
            <a:r>
              <a:rPr lang="ru-RU" sz="2400" dirty="0">
                <a:ea typeface="Cambria Math" panose="02040503050406030204" pitchFamily="18" charset="0"/>
              </a:rPr>
              <a:t>А – оптическое поглощение </a:t>
            </a:r>
            <a:r>
              <a:rPr lang="en-US" sz="2400" dirty="0">
                <a:ea typeface="Cambria Math" panose="02040503050406030204" pitchFamily="18" charset="0"/>
              </a:rPr>
              <a:t>[</a:t>
            </a:r>
            <a:r>
              <a:rPr lang="ru-RU" sz="2400" dirty="0" err="1">
                <a:ea typeface="Cambria Math" panose="02040503050406030204" pitchFamily="18" charset="0"/>
              </a:rPr>
              <a:t>отн</a:t>
            </a:r>
            <a:r>
              <a:rPr lang="ru-RU" sz="2400" dirty="0">
                <a:ea typeface="Cambria Math" panose="02040503050406030204" pitchFamily="18" charset="0"/>
              </a:rPr>
              <a:t>.</a:t>
            </a:r>
            <a:r>
              <a:rPr lang="en-US" sz="2400" dirty="0">
                <a:ea typeface="Cambria Math" panose="02040503050406030204" pitchFamily="18" charset="0"/>
              </a:rPr>
              <a:t> </a:t>
            </a:r>
            <a:r>
              <a:rPr lang="ru-RU" sz="2400" dirty="0">
                <a:ea typeface="Cambria Math" panose="02040503050406030204" pitchFamily="18" charset="0"/>
              </a:rPr>
              <a:t>ед.</a:t>
            </a:r>
            <a:r>
              <a:rPr lang="en-US" sz="2400" dirty="0">
                <a:ea typeface="Cambria Math" panose="02040503050406030204" pitchFamily="18" charset="0"/>
              </a:rPr>
              <a:t>]</a:t>
            </a:r>
            <a:endParaRPr lang="ru-RU" sz="2400" dirty="0">
              <a:ea typeface="Cambria Math" panose="02040503050406030204" pitchFamily="18" charset="0"/>
            </a:endParaRPr>
          </a:p>
          <a:p>
            <a:r>
              <a:rPr lang="en-US" sz="2400" dirty="0">
                <a:ea typeface="Cambria Math" panose="02040503050406030204" pitchFamily="18" charset="0"/>
              </a:rPr>
              <a:t>ε</a:t>
            </a:r>
            <a:r>
              <a:rPr lang="ru-RU" sz="2400" dirty="0">
                <a:ea typeface="Cambria Math" panose="02040503050406030204" pitchFamily="18" charset="0"/>
              </a:rPr>
              <a:t> – коэффициент </a:t>
            </a:r>
            <a:r>
              <a:rPr lang="ru-RU" sz="2400" dirty="0" err="1">
                <a:ea typeface="Cambria Math" panose="02040503050406030204" pitchFamily="18" charset="0"/>
              </a:rPr>
              <a:t>экстинции</a:t>
            </a:r>
            <a:r>
              <a:rPr lang="ru-RU" sz="2400" dirty="0">
                <a:ea typeface="Cambria Math" panose="02040503050406030204" pitchFamily="18" charset="0"/>
              </a:rPr>
              <a:t> </a:t>
            </a:r>
            <a:r>
              <a:rPr lang="en-US" sz="2400" dirty="0">
                <a:ea typeface="Cambria Math" panose="02040503050406030204" pitchFamily="18" charset="0"/>
              </a:rPr>
              <a:t>[</a:t>
            </a:r>
            <a:r>
              <a:rPr lang="ru-RU" sz="2400" dirty="0">
                <a:ea typeface="Cambria Math" panose="02040503050406030204" pitchFamily="18" charset="0"/>
              </a:rPr>
              <a:t>М</a:t>
            </a:r>
            <a:r>
              <a:rPr lang="ru-RU" sz="2400" baseline="30000" dirty="0">
                <a:ea typeface="Cambria Math" panose="02040503050406030204" pitchFamily="18" charset="0"/>
              </a:rPr>
              <a:t>−1 </a:t>
            </a:r>
            <a:r>
              <a:rPr lang="en-US" sz="2400" dirty="0">
                <a:ea typeface="Cambria Math" panose="02040503050406030204" pitchFamily="18" charset="0"/>
              </a:rPr>
              <a:t>∙</a:t>
            </a:r>
            <a:r>
              <a:rPr lang="ru-RU" sz="2400" dirty="0">
                <a:ea typeface="Cambria Math" panose="02040503050406030204" pitchFamily="18" charset="0"/>
              </a:rPr>
              <a:t>см</a:t>
            </a:r>
            <a:r>
              <a:rPr lang="ru-RU" sz="2400" baseline="30000" dirty="0">
                <a:ea typeface="Cambria Math" panose="02040503050406030204" pitchFamily="18" charset="0"/>
              </a:rPr>
              <a:t>−1</a:t>
            </a:r>
            <a:r>
              <a:rPr lang="en-US" sz="2400" dirty="0">
                <a:ea typeface="Cambria Math" panose="02040503050406030204" pitchFamily="18" charset="0"/>
              </a:rPr>
              <a:t>]</a:t>
            </a:r>
            <a:endParaRPr lang="ru-RU" sz="2400" dirty="0"/>
          </a:p>
        </p:txBody>
      </p:sp>
      <p:sp>
        <p:nvSpPr>
          <p:cNvPr id="31" name="TextBox 30">
            <a:extLst>
              <a:ext uri="{FF2B5EF4-FFF2-40B4-BE49-F238E27FC236}">
                <a16:creationId xmlns:a16="http://schemas.microsoft.com/office/drawing/2014/main" id="{5F9629CD-A8DC-4491-8595-509E6CD66252}"/>
              </a:ext>
            </a:extLst>
          </p:cNvPr>
          <p:cNvSpPr txBox="1"/>
          <p:nvPr/>
        </p:nvSpPr>
        <p:spPr>
          <a:xfrm>
            <a:off x="6102505" y="4686020"/>
            <a:ext cx="6195626" cy="1200329"/>
          </a:xfrm>
          <a:prstGeom prst="rect">
            <a:avLst/>
          </a:prstGeom>
          <a:noFill/>
        </p:spPr>
        <p:txBody>
          <a:bodyPr wrap="square">
            <a:spAutoFit/>
          </a:bodyPr>
          <a:lstStyle/>
          <a:p>
            <a:endParaRPr lang="ru-RU" sz="2400" dirty="0"/>
          </a:p>
          <a:p>
            <a:pPr algn="ctr"/>
            <a:r>
              <a:rPr lang="en-US" sz="2400" dirty="0"/>
              <a:t>A = </a:t>
            </a:r>
            <a:r>
              <a:rPr lang="en-US" sz="2400" dirty="0">
                <a:ea typeface="Cambria Math" panose="02040503050406030204" pitchFamily="18" charset="0"/>
              </a:rPr>
              <a:t>lg(I</a:t>
            </a:r>
            <a:r>
              <a:rPr lang="en-US" sz="2400" baseline="-25000" dirty="0">
                <a:ea typeface="Cambria Math" panose="02040503050406030204" pitchFamily="18" charset="0"/>
              </a:rPr>
              <a:t>0</a:t>
            </a:r>
            <a:r>
              <a:rPr lang="en-US" sz="2400" dirty="0">
                <a:ea typeface="Cambria Math" panose="02040503050406030204" pitchFamily="18" charset="0"/>
              </a:rPr>
              <a:t>/I</a:t>
            </a:r>
            <a:r>
              <a:rPr lang="ru-RU" sz="2400" baseline="-25000" dirty="0">
                <a:ea typeface="Cambria Math" panose="02040503050406030204" pitchFamily="18" charset="0"/>
              </a:rPr>
              <a:t>пропуск</a:t>
            </a:r>
            <a:r>
              <a:rPr lang="ru-RU" sz="2400" dirty="0">
                <a:ea typeface="Cambria Math" panose="02040503050406030204" pitchFamily="18" charset="0"/>
              </a:rPr>
              <a:t>)=−</a:t>
            </a:r>
            <a:r>
              <a:rPr lang="en-US" sz="2400" dirty="0">
                <a:ea typeface="Cambria Math" panose="02040503050406030204" pitchFamily="18" charset="0"/>
              </a:rPr>
              <a:t>lg(T)</a:t>
            </a:r>
            <a:endParaRPr lang="ru-RU" sz="2400" dirty="0">
              <a:ea typeface="Cambria Math" panose="02040503050406030204" pitchFamily="18" charset="0"/>
            </a:endParaRPr>
          </a:p>
          <a:p>
            <a:endParaRPr lang="ru-RU" sz="2400" dirty="0"/>
          </a:p>
        </p:txBody>
      </p:sp>
    </p:spTree>
    <p:extLst>
      <p:ext uri="{BB962C8B-B14F-4D97-AF65-F5344CB8AC3E}">
        <p14:creationId xmlns:p14="http://schemas.microsoft.com/office/powerpoint/2010/main" val="274226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Расчет концентрации раствора</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14</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pic>
        <p:nvPicPr>
          <p:cNvPr id="37890" name="Picture 2">
            <a:extLst>
              <a:ext uri="{FF2B5EF4-FFF2-40B4-BE49-F238E27FC236}">
                <a16:creationId xmlns:a16="http://schemas.microsoft.com/office/drawing/2014/main" id="{2B471645-D2A7-404A-BE88-77C3717EE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39" y="929734"/>
            <a:ext cx="7629525" cy="5619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E4D057-2891-4E66-BE96-533045483823}"/>
              </a:ext>
            </a:extLst>
          </p:cNvPr>
          <p:cNvSpPr txBox="1"/>
          <p:nvPr/>
        </p:nvSpPr>
        <p:spPr>
          <a:xfrm>
            <a:off x="3792638" y="1383538"/>
            <a:ext cx="2585013" cy="1685846"/>
          </a:xfrm>
          <a:prstGeom prst="rect">
            <a:avLst/>
          </a:prstGeom>
          <a:noFill/>
        </p:spPr>
        <p:txBody>
          <a:bodyPr wrap="square">
            <a:spAutoFit/>
          </a:bodyPr>
          <a:lstStyle/>
          <a:p>
            <a:pPr algn="ctr">
              <a:lnSpc>
                <a:spcPct val="150000"/>
              </a:lnSpc>
            </a:pPr>
            <a:r>
              <a:rPr lang="ru-RU" sz="2400" b="1" dirty="0"/>
              <a:t>Не знает коэффициент </a:t>
            </a:r>
            <a:r>
              <a:rPr lang="ru-RU" sz="2400" b="1" dirty="0" err="1"/>
              <a:t>экстинции</a:t>
            </a:r>
            <a:endParaRPr lang="ru-RU" sz="2400" b="1" dirty="0"/>
          </a:p>
        </p:txBody>
      </p:sp>
      <p:pic>
        <p:nvPicPr>
          <p:cNvPr id="9" name="Рисунок 8">
            <a:extLst>
              <a:ext uri="{FF2B5EF4-FFF2-40B4-BE49-F238E27FC236}">
                <a16:creationId xmlns:a16="http://schemas.microsoft.com/office/drawing/2014/main" id="{BDC3A3F1-ACC6-4A17-9A94-3B4E69371C4A}"/>
              </a:ext>
            </a:extLst>
          </p:cNvPr>
          <p:cNvPicPr>
            <a:picLocks noChangeAspect="1"/>
          </p:cNvPicPr>
          <p:nvPr/>
        </p:nvPicPr>
        <p:blipFill>
          <a:blip r:embed="rId3"/>
          <a:stretch>
            <a:fillRect/>
          </a:stretch>
        </p:blipFill>
        <p:spPr>
          <a:xfrm>
            <a:off x="6076710" y="605163"/>
            <a:ext cx="4248053" cy="3242597"/>
          </a:xfrm>
          <a:prstGeom prst="rect">
            <a:avLst/>
          </a:prstGeom>
        </p:spPr>
      </p:pic>
      <p:sp>
        <p:nvSpPr>
          <p:cNvPr id="10" name="TextBox 9">
            <a:extLst>
              <a:ext uri="{FF2B5EF4-FFF2-40B4-BE49-F238E27FC236}">
                <a16:creationId xmlns:a16="http://schemas.microsoft.com/office/drawing/2014/main" id="{0D88E0A7-1119-4583-A8F0-DD5BDD61EF34}"/>
              </a:ext>
            </a:extLst>
          </p:cNvPr>
          <p:cNvSpPr txBox="1"/>
          <p:nvPr/>
        </p:nvSpPr>
        <p:spPr>
          <a:xfrm>
            <a:off x="5814348" y="4584182"/>
            <a:ext cx="6195626" cy="1569660"/>
          </a:xfrm>
          <a:prstGeom prst="rect">
            <a:avLst/>
          </a:prstGeom>
          <a:noFill/>
        </p:spPr>
        <p:txBody>
          <a:bodyPr wrap="square">
            <a:spAutoFit/>
          </a:bodyPr>
          <a:lstStyle/>
          <a:p>
            <a:pPr algn="ctr"/>
            <a:r>
              <a:rPr lang="ru-RU" sz="2400" b="1" dirty="0"/>
              <a:t>Закон </a:t>
            </a:r>
            <a:r>
              <a:rPr lang="ru-RU" sz="2400" b="1" dirty="0" err="1"/>
              <a:t>Бугера</a:t>
            </a:r>
            <a:r>
              <a:rPr lang="ru-RU" sz="2400" b="1" dirty="0"/>
              <a:t>-Ламберта-</a:t>
            </a:r>
            <a:r>
              <a:rPr lang="ru-RU" sz="2400" b="1" dirty="0" err="1"/>
              <a:t>Бера</a:t>
            </a:r>
            <a:endParaRPr lang="ru-RU" sz="2400" b="1" dirty="0"/>
          </a:p>
          <a:p>
            <a:pPr algn="ctr"/>
            <a:endParaRPr lang="ru-RU" sz="2400" dirty="0"/>
          </a:p>
          <a:p>
            <a:pPr algn="ctr"/>
            <a:r>
              <a:rPr lang="en-US" sz="2400" dirty="0"/>
              <a:t>A = </a:t>
            </a:r>
            <a:r>
              <a:rPr lang="en-US" sz="2400" dirty="0" err="1">
                <a:ea typeface="Cambria Math" panose="02040503050406030204" pitchFamily="18" charset="0"/>
              </a:rPr>
              <a:t>ε∙l</a:t>
            </a:r>
            <a:r>
              <a:rPr lang="en-US" sz="2400" dirty="0">
                <a:ea typeface="Cambria Math" panose="02040503050406030204" pitchFamily="18" charset="0"/>
              </a:rPr>
              <a:t>∙</a:t>
            </a:r>
            <a:r>
              <a:rPr lang="ru-RU" sz="2400" dirty="0">
                <a:ea typeface="Cambria Math" panose="02040503050406030204" pitchFamily="18" charset="0"/>
              </a:rPr>
              <a:t>С</a:t>
            </a:r>
            <a:endParaRPr lang="en-US" sz="2400" dirty="0">
              <a:ea typeface="Cambria Math" panose="02040503050406030204" pitchFamily="18" charset="0"/>
            </a:endParaRPr>
          </a:p>
          <a:p>
            <a:pPr algn="ctr"/>
            <a:endParaRPr lang="ru-RU" sz="2400" dirty="0">
              <a:ea typeface="Cambria Math" panose="02040503050406030204" pitchFamily="18" charset="0"/>
            </a:endParaRPr>
          </a:p>
        </p:txBody>
      </p:sp>
      <p:sp>
        <p:nvSpPr>
          <p:cNvPr id="11" name="TextBox 10">
            <a:extLst>
              <a:ext uri="{FF2B5EF4-FFF2-40B4-BE49-F238E27FC236}">
                <a16:creationId xmlns:a16="http://schemas.microsoft.com/office/drawing/2014/main" id="{05361334-5E19-4120-A3D6-A0845E4A13AE}"/>
              </a:ext>
            </a:extLst>
          </p:cNvPr>
          <p:cNvSpPr txBox="1"/>
          <p:nvPr/>
        </p:nvSpPr>
        <p:spPr>
          <a:xfrm>
            <a:off x="3792637" y="4301564"/>
            <a:ext cx="2585013" cy="1685846"/>
          </a:xfrm>
          <a:prstGeom prst="rect">
            <a:avLst/>
          </a:prstGeom>
          <a:noFill/>
        </p:spPr>
        <p:txBody>
          <a:bodyPr wrap="square">
            <a:spAutoFit/>
          </a:bodyPr>
          <a:lstStyle/>
          <a:p>
            <a:pPr algn="ctr">
              <a:lnSpc>
                <a:spcPct val="150000"/>
              </a:lnSpc>
            </a:pPr>
            <a:r>
              <a:rPr lang="ru-RU" sz="2400" b="1" dirty="0"/>
              <a:t>Знает коэффициент </a:t>
            </a:r>
            <a:r>
              <a:rPr lang="ru-RU" sz="2400" b="1" dirty="0" err="1"/>
              <a:t>экстинции</a:t>
            </a:r>
            <a:endParaRPr lang="ru-RU" sz="2400" b="1" dirty="0"/>
          </a:p>
        </p:txBody>
      </p:sp>
      <p:sp>
        <p:nvSpPr>
          <p:cNvPr id="13" name="TextBox 12">
            <a:extLst>
              <a:ext uri="{FF2B5EF4-FFF2-40B4-BE49-F238E27FC236}">
                <a16:creationId xmlns:a16="http://schemas.microsoft.com/office/drawing/2014/main" id="{E83FFAE9-EBB9-4FE3-B93D-78F06A9A07F1}"/>
              </a:ext>
            </a:extLst>
          </p:cNvPr>
          <p:cNvSpPr txBox="1"/>
          <p:nvPr/>
        </p:nvSpPr>
        <p:spPr>
          <a:xfrm>
            <a:off x="5811849" y="2369058"/>
            <a:ext cx="6105644" cy="461665"/>
          </a:xfrm>
          <a:prstGeom prst="rect">
            <a:avLst/>
          </a:prstGeom>
          <a:noFill/>
        </p:spPr>
        <p:txBody>
          <a:bodyPr wrap="square">
            <a:spAutoFit/>
          </a:bodyPr>
          <a:lstStyle/>
          <a:p>
            <a:pPr algn="ctr"/>
            <a:r>
              <a:rPr lang="ru-RU" sz="2400" dirty="0"/>
              <a:t>С = </a:t>
            </a:r>
            <a:r>
              <a:rPr lang="en-US" sz="2400" dirty="0"/>
              <a:t>f(A)</a:t>
            </a:r>
            <a:endParaRPr lang="en-US" sz="2400" dirty="0">
              <a:ea typeface="Cambria Math" panose="02040503050406030204" pitchFamily="18" charset="0"/>
            </a:endParaRPr>
          </a:p>
        </p:txBody>
      </p:sp>
    </p:spTree>
    <p:extLst>
      <p:ext uri="{BB962C8B-B14F-4D97-AF65-F5344CB8AC3E}">
        <p14:creationId xmlns:p14="http://schemas.microsoft.com/office/powerpoint/2010/main" val="24992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Расчет концентрации раствора</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15</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1A737FF6-9B0C-4B55-9D33-73645E89E81B}"/>
              </a:ext>
            </a:extLst>
          </p:cNvPr>
          <p:cNvSpPr txBox="1"/>
          <p:nvPr/>
        </p:nvSpPr>
        <p:spPr>
          <a:xfrm>
            <a:off x="300941" y="813604"/>
            <a:ext cx="11088547" cy="2677656"/>
          </a:xfrm>
          <a:prstGeom prst="rect">
            <a:avLst/>
          </a:prstGeom>
          <a:noFill/>
        </p:spPr>
        <p:txBody>
          <a:bodyPr wrap="square">
            <a:spAutoFit/>
          </a:bodyPr>
          <a:lstStyle/>
          <a:p>
            <a:pPr algn="just"/>
            <a:r>
              <a:rPr lang="ru-RU" sz="2400" dirty="0"/>
              <a:t>Комплекса </a:t>
            </a:r>
            <a:r>
              <a:rPr lang="ru-RU" sz="2400" dirty="0" err="1"/>
              <a:t>фенантролина</a:t>
            </a:r>
            <a:r>
              <a:rPr lang="ru-RU" sz="2400" dirty="0"/>
              <a:t> с Fe(II) (</a:t>
            </a:r>
            <a:r>
              <a:rPr lang="ru-RU" sz="2400" dirty="0" err="1"/>
              <a:t>ферроин</a:t>
            </a:r>
            <a:r>
              <a:rPr lang="ru-RU" sz="2400" dirty="0"/>
              <a:t>), является одним из важнейших индикаторов при окислительно-восстановительном титровании. </a:t>
            </a:r>
          </a:p>
          <a:p>
            <a:pPr algn="just"/>
            <a:r>
              <a:rPr lang="ru-RU" sz="2400" dirty="0"/>
              <a:t>Известно, что для </a:t>
            </a:r>
            <a:r>
              <a:rPr lang="ru-RU" sz="2400" dirty="0" err="1"/>
              <a:t>λ</a:t>
            </a:r>
            <a:r>
              <a:rPr lang="ru-RU" sz="2400" baseline="-25000" dirty="0" err="1"/>
              <a:t>max</a:t>
            </a:r>
            <a:r>
              <a:rPr lang="ru-RU" sz="2400" dirty="0"/>
              <a:t> = 512 нм, ε = 10500 л⋅моль</a:t>
            </a:r>
            <a:r>
              <a:rPr lang="ru-RU" sz="2400" baseline="30000" dirty="0"/>
              <a:t>−1</a:t>
            </a:r>
            <a:r>
              <a:rPr lang="ru-RU" sz="2400" dirty="0"/>
              <a:t>⋅см</a:t>
            </a:r>
            <a:r>
              <a:rPr lang="ru-RU" sz="2400" baseline="30000" dirty="0"/>
              <a:t>−1</a:t>
            </a:r>
            <a:r>
              <a:rPr lang="ru-RU" sz="2400" dirty="0"/>
              <a:t>. </a:t>
            </a:r>
            <a:endParaRPr lang="en-US" sz="2400" dirty="0"/>
          </a:p>
          <a:p>
            <a:pPr algn="just"/>
            <a:endParaRPr lang="en-US" sz="2400" dirty="0"/>
          </a:p>
          <a:p>
            <a:pPr algn="just"/>
            <a:r>
              <a:rPr lang="ru-RU" sz="2400" dirty="0"/>
              <a:t>Рассчитайте наименьшую концентрацию </a:t>
            </a:r>
            <a:r>
              <a:rPr lang="ru-RU" sz="2400" dirty="0" err="1"/>
              <a:t>ферроина</a:t>
            </a:r>
            <a:r>
              <a:rPr lang="ru-RU" sz="2400" dirty="0"/>
              <a:t>, которая может быть измерена на длине волны 512 нм в кювете длиной 1 см, если прибор может определить 2%-</a:t>
            </a:r>
            <a:r>
              <a:rPr lang="ru-RU" sz="2400" dirty="0" err="1"/>
              <a:t>ное</a:t>
            </a:r>
            <a:r>
              <a:rPr lang="ru-RU" sz="2400" dirty="0"/>
              <a:t> изменение интенсивности света.</a:t>
            </a:r>
          </a:p>
        </p:txBody>
      </p:sp>
    </p:spTree>
    <p:extLst>
      <p:ext uri="{BB962C8B-B14F-4D97-AF65-F5344CB8AC3E}">
        <p14:creationId xmlns:p14="http://schemas.microsoft.com/office/powerpoint/2010/main" val="84423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Расчет концентрации раствора</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16</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1A737FF6-9B0C-4B55-9D33-73645E89E81B}"/>
              </a:ext>
            </a:extLst>
          </p:cNvPr>
          <p:cNvSpPr txBox="1"/>
          <p:nvPr/>
        </p:nvSpPr>
        <p:spPr>
          <a:xfrm>
            <a:off x="300941" y="813604"/>
            <a:ext cx="11088547" cy="2677656"/>
          </a:xfrm>
          <a:prstGeom prst="rect">
            <a:avLst/>
          </a:prstGeom>
          <a:noFill/>
        </p:spPr>
        <p:txBody>
          <a:bodyPr wrap="square">
            <a:spAutoFit/>
          </a:bodyPr>
          <a:lstStyle/>
          <a:p>
            <a:pPr algn="just"/>
            <a:r>
              <a:rPr lang="ru-RU" sz="2400" dirty="0"/>
              <a:t>Комплекса </a:t>
            </a:r>
            <a:r>
              <a:rPr lang="ru-RU" sz="2400" dirty="0" err="1"/>
              <a:t>фенантролина</a:t>
            </a:r>
            <a:r>
              <a:rPr lang="ru-RU" sz="2400" dirty="0"/>
              <a:t> с Fe(II) (</a:t>
            </a:r>
            <a:r>
              <a:rPr lang="ru-RU" sz="2400" dirty="0" err="1"/>
              <a:t>ферроин</a:t>
            </a:r>
            <a:r>
              <a:rPr lang="ru-RU" sz="2400" dirty="0"/>
              <a:t>), является одним из важнейших индикаторов при окислительно-восстановительном титровании. </a:t>
            </a:r>
          </a:p>
          <a:p>
            <a:pPr algn="just"/>
            <a:r>
              <a:rPr lang="ru-RU" sz="2400" dirty="0"/>
              <a:t>Известно, что для </a:t>
            </a:r>
            <a:r>
              <a:rPr lang="ru-RU" sz="2400" dirty="0" err="1"/>
              <a:t>λ</a:t>
            </a:r>
            <a:r>
              <a:rPr lang="ru-RU" sz="2400" baseline="-25000" dirty="0" err="1"/>
              <a:t>max</a:t>
            </a:r>
            <a:r>
              <a:rPr lang="ru-RU" sz="2400" dirty="0"/>
              <a:t> = 512 нм, ε = 10500 л⋅моль</a:t>
            </a:r>
            <a:r>
              <a:rPr lang="ru-RU" sz="2400" baseline="30000" dirty="0"/>
              <a:t>−1</a:t>
            </a:r>
            <a:r>
              <a:rPr lang="ru-RU" sz="2400" dirty="0"/>
              <a:t>⋅см</a:t>
            </a:r>
            <a:r>
              <a:rPr lang="ru-RU" sz="2400" baseline="30000" dirty="0"/>
              <a:t>−1</a:t>
            </a:r>
            <a:r>
              <a:rPr lang="ru-RU" sz="2400" dirty="0"/>
              <a:t>. </a:t>
            </a:r>
            <a:endParaRPr lang="en-US" sz="2400" dirty="0"/>
          </a:p>
          <a:p>
            <a:pPr algn="just"/>
            <a:endParaRPr lang="en-US" sz="2400" dirty="0"/>
          </a:p>
          <a:p>
            <a:pPr algn="just"/>
            <a:r>
              <a:rPr lang="ru-RU" sz="2400" dirty="0"/>
              <a:t>Рассчитайте наименьшую концентрацию </a:t>
            </a:r>
            <a:r>
              <a:rPr lang="ru-RU" sz="2400" dirty="0" err="1"/>
              <a:t>ферроина</a:t>
            </a:r>
            <a:r>
              <a:rPr lang="ru-RU" sz="2400" dirty="0"/>
              <a:t>, которая может быть измерена на длине волны 512 нм в кювете длиной 1 см, если прибор может определить 2%-</a:t>
            </a:r>
            <a:r>
              <a:rPr lang="ru-RU" sz="2400" dirty="0" err="1"/>
              <a:t>ное</a:t>
            </a:r>
            <a:r>
              <a:rPr lang="ru-RU" sz="2400" dirty="0"/>
              <a:t> изменение интенсивности света.</a:t>
            </a:r>
          </a:p>
        </p:txBody>
      </p:sp>
      <p:sp>
        <p:nvSpPr>
          <p:cNvPr id="6" name=" 5">
            <a:extLst>
              <a:ext uri="{FF2B5EF4-FFF2-40B4-BE49-F238E27FC236}">
                <a16:creationId xmlns:a16="http://schemas.microsoft.com/office/drawing/2014/main" id="{342FAB9E-BF36-40B0-ABB9-311B8ECB4413}"/>
              </a:ext>
            </a:extLst>
          </p:cNvPr>
          <p:cNvSpPr/>
          <p:nvPr/>
        </p:nvSpPr>
        <p:spPr bwMode="auto">
          <a:xfrm>
            <a:off x="315624" y="3928454"/>
            <a:ext cx="10322750" cy="4480920"/>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r>
              <a:rPr lang="ru-RU" sz="2400" dirty="0">
                <a:ea typeface="Cambria Math" panose="02040503050406030204" pitchFamily="18" charset="0"/>
                <a:cs typeface="Times New Roman"/>
              </a:rPr>
              <a:t>Решение:</a:t>
            </a:r>
          </a:p>
          <a:p>
            <a:pPr>
              <a:defRPr/>
            </a:pPr>
            <a:endParaRPr lang="ru-RU" sz="2400" dirty="0">
              <a:ea typeface="Cambria Math" panose="02040503050406030204" pitchFamily="18" charset="0"/>
              <a:cs typeface="Times New Roman"/>
            </a:endParaRPr>
          </a:p>
          <a:p>
            <a:pPr>
              <a:defRPr/>
            </a:pPr>
            <a:r>
              <a:rPr lang="ru-RU" sz="2400" dirty="0">
                <a:ea typeface="Cambria Math" panose="02040503050406030204" pitchFamily="18" charset="0"/>
                <a:cs typeface="Times New Roman"/>
              </a:rPr>
              <a:t>Отношение </a:t>
            </a:r>
            <a:r>
              <a:rPr lang="en-US" sz="2400" dirty="0">
                <a:ea typeface="Cambria Math" panose="02040503050406030204" pitchFamily="18" charset="0"/>
                <a:cs typeface="Times New Roman"/>
              </a:rPr>
              <a:t>I</a:t>
            </a:r>
            <a:r>
              <a:rPr lang="ru-RU" sz="2400" baseline="-25000" dirty="0">
                <a:ea typeface="Cambria Math" panose="02040503050406030204" pitchFamily="18" charset="0"/>
                <a:cs typeface="Times New Roman"/>
              </a:rPr>
              <a:t>пропуск</a:t>
            </a:r>
            <a:r>
              <a:rPr lang="ru-RU" sz="2400" dirty="0">
                <a:ea typeface="Cambria Math" panose="02040503050406030204" pitchFamily="18" charset="0"/>
                <a:cs typeface="Times New Roman"/>
              </a:rPr>
              <a:t> к </a:t>
            </a:r>
            <a:r>
              <a:rPr lang="en-US" sz="2400" dirty="0">
                <a:ea typeface="Cambria Math" panose="02040503050406030204" pitchFamily="18" charset="0"/>
                <a:cs typeface="Times New Roman"/>
              </a:rPr>
              <a:t>I</a:t>
            </a:r>
            <a:r>
              <a:rPr lang="ru-RU" sz="2400" baseline="-25000" dirty="0">
                <a:ea typeface="Cambria Math" panose="02040503050406030204" pitchFamily="18" charset="0"/>
                <a:cs typeface="Times New Roman"/>
              </a:rPr>
              <a:t>0</a:t>
            </a:r>
            <a:r>
              <a:rPr lang="ru-RU" sz="2400" dirty="0">
                <a:ea typeface="Cambria Math" panose="02040503050406030204" pitchFamily="18" charset="0"/>
                <a:cs typeface="Times New Roman"/>
              </a:rPr>
              <a:t> = 0,98:1, тогда </a:t>
            </a:r>
            <a:r>
              <a:rPr lang="en-US" sz="2400" dirty="0">
                <a:ea typeface="Cambria Math" panose="02040503050406030204" pitchFamily="18" charset="0"/>
                <a:cs typeface="Times New Roman"/>
              </a:rPr>
              <a:t>A = lg(1/0,98) = 8.78∙10</a:t>
            </a:r>
            <a:r>
              <a:rPr lang="en-US" sz="2400" baseline="30000" dirty="0">
                <a:ea typeface="Cambria Math" panose="02040503050406030204" pitchFamily="18" charset="0"/>
                <a:cs typeface="Times New Roman"/>
              </a:rPr>
              <a:t>−3</a:t>
            </a:r>
            <a:endParaRPr lang="ru-RU" sz="2400" baseline="30000" dirty="0">
              <a:ea typeface="Cambria Math" panose="02040503050406030204" pitchFamily="18" charset="0"/>
              <a:cs typeface="Times New Roman"/>
            </a:endParaRPr>
          </a:p>
          <a:p>
            <a:pPr>
              <a:defRPr/>
            </a:pPr>
            <a:endParaRPr lang="ru-RU" sz="2400" dirty="0">
              <a:ea typeface="Cambria Math" panose="02040503050406030204" pitchFamily="18" charset="0"/>
              <a:cs typeface="Times New Roman"/>
            </a:endParaRPr>
          </a:p>
          <a:p>
            <a:pPr>
              <a:defRPr/>
            </a:pPr>
            <a:r>
              <a:rPr lang="en-US" sz="2400" dirty="0">
                <a:ea typeface="Cambria Math" panose="02040503050406030204" pitchFamily="18" charset="0"/>
                <a:cs typeface="Times New Roman"/>
              </a:rPr>
              <a:t>A = </a:t>
            </a:r>
            <a:r>
              <a:rPr lang="en-US" sz="2400" dirty="0" err="1">
                <a:ea typeface="Cambria Math" panose="02040503050406030204" pitchFamily="18" charset="0"/>
              </a:rPr>
              <a:t>ε∙l</a:t>
            </a:r>
            <a:r>
              <a:rPr lang="en-US" sz="2400" dirty="0">
                <a:ea typeface="Cambria Math" panose="02040503050406030204" pitchFamily="18" charset="0"/>
              </a:rPr>
              <a:t>∙</a:t>
            </a:r>
            <a:r>
              <a:rPr lang="ru-RU" sz="2400" dirty="0">
                <a:ea typeface="Cambria Math" panose="02040503050406030204" pitchFamily="18" charset="0"/>
              </a:rPr>
              <a:t>С</a:t>
            </a:r>
            <a:r>
              <a:rPr lang="en-US" sz="2400" dirty="0">
                <a:ea typeface="Cambria Math" panose="02040503050406030204" pitchFamily="18" charset="0"/>
              </a:rPr>
              <a:t> </a:t>
            </a:r>
            <a:r>
              <a:rPr lang="ru-RU" sz="2400" b="0" i="0" dirty="0">
                <a:effectLst/>
              </a:rPr>
              <a:t>⇒</a:t>
            </a:r>
            <a:r>
              <a:rPr lang="en-US" sz="2400" b="0" i="0" dirty="0">
                <a:effectLst/>
              </a:rPr>
              <a:t> C = A/(</a:t>
            </a:r>
            <a:r>
              <a:rPr lang="en-US" sz="2400" dirty="0" err="1">
                <a:ea typeface="Cambria Math" panose="02040503050406030204" pitchFamily="18" charset="0"/>
              </a:rPr>
              <a:t>ε∙l</a:t>
            </a:r>
            <a:r>
              <a:rPr lang="en-US" sz="2400" dirty="0">
                <a:ea typeface="Cambria Math" panose="02040503050406030204" pitchFamily="18" charset="0"/>
              </a:rPr>
              <a:t>) = </a:t>
            </a:r>
            <a:r>
              <a:rPr lang="en-US" sz="2400" dirty="0">
                <a:ea typeface="Cambria Math" panose="02040503050406030204" pitchFamily="18" charset="0"/>
                <a:cs typeface="Times New Roman"/>
              </a:rPr>
              <a:t>8.78∙10</a:t>
            </a:r>
            <a:r>
              <a:rPr lang="en-US" sz="2400" baseline="30000" dirty="0">
                <a:ea typeface="Cambria Math" panose="02040503050406030204" pitchFamily="18" charset="0"/>
                <a:cs typeface="Times New Roman"/>
              </a:rPr>
              <a:t>−3 </a:t>
            </a:r>
            <a:r>
              <a:rPr lang="en-US" sz="2400" dirty="0">
                <a:ea typeface="Cambria Math" panose="02040503050406030204" pitchFamily="18" charset="0"/>
                <a:cs typeface="Times New Roman"/>
              </a:rPr>
              <a:t>/ (1*10500) = 8.36∙10</a:t>
            </a:r>
            <a:r>
              <a:rPr lang="en-US" sz="2400" baseline="30000" dirty="0">
                <a:ea typeface="Cambria Math" panose="02040503050406030204" pitchFamily="18" charset="0"/>
                <a:cs typeface="Times New Roman"/>
              </a:rPr>
              <a:t>−7 </a:t>
            </a:r>
            <a:r>
              <a:rPr lang="ru-RU" sz="2400" dirty="0">
                <a:ea typeface="Cambria Math" panose="02040503050406030204" pitchFamily="18" charset="0"/>
                <a:cs typeface="Times New Roman"/>
              </a:rPr>
              <a:t>моль/л</a:t>
            </a:r>
          </a:p>
          <a:p>
            <a:pPr>
              <a:defRPr/>
            </a:pPr>
            <a:endParaRPr lang="ru-RU" dirty="0">
              <a:ea typeface="Times New Roman"/>
              <a:cs typeface="Times New Roman"/>
            </a:endParaRPr>
          </a:p>
          <a:p>
            <a:pPr>
              <a:defRPr/>
            </a:pPr>
            <a:r>
              <a:rPr lang="ru-RU" sz="2400" dirty="0">
                <a:ea typeface="Times New Roman"/>
                <a:cs typeface="Times New Roman"/>
              </a:rPr>
              <a:t>Наименьшая определяемая концентрация </a:t>
            </a:r>
            <a:r>
              <a:rPr lang="ru-RU" sz="2400" dirty="0" err="1">
                <a:ea typeface="Times New Roman"/>
                <a:cs typeface="Times New Roman"/>
              </a:rPr>
              <a:t>ферроина</a:t>
            </a:r>
            <a:r>
              <a:rPr lang="ru-RU" sz="2400" dirty="0">
                <a:ea typeface="Times New Roman"/>
                <a:cs typeface="Times New Roman"/>
              </a:rPr>
              <a:t> </a:t>
            </a:r>
            <a:r>
              <a:rPr lang="en-US" sz="2400" dirty="0">
                <a:ea typeface="Cambria Math" panose="02040503050406030204" pitchFamily="18" charset="0"/>
                <a:cs typeface="Times New Roman"/>
              </a:rPr>
              <a:t>8.36∙10</a:t>
            </a:r>
            <a:r>
              <a:rPr lang="en-US" sz="2400" baseline="30000" dirty="0">
                <a:ea typeface="Cambria Math" panose="02040503050406030204" pitchFamily="18" charset="0"/>
                <a:cs typeface="Times New Roman"/>
              </a:rPr>
              <a:t>−7 </a:t>
            </a:r>
            <a:r>
              <a:rPr lang="ru-RU" sz="2400" dirty="0">
                <a:ea typeface="Cambria Math" panose="02040503050406030204" pitchFamily="18" charset="0"/>
                <a:cs typeface="Times New Roman"/>
              </a:rPr>
              <a:t>моль/л.</a:t>
            </a:r>
          </a:p>
        </p:txBody>
      </p:sp>
    </p:spTree>
    <p:extLst>
      <p:ext uri="{BB962C8B-B14F-4D97-AF65-F5344CB8AC3E}">
        <p14:creationId xmlns:p14="http://schemas.microsoft.com/office/powerpoint/2010/main" val="1358337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Выбор источника излучения</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17</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pic>
        <p:nvPicPr>
          <p:cNvPr id="38" name="Picture 2" descr="Источники излучения и их спектральный состав: semirage — LiveJournal">
            <a:extLst>
              <a:ext uri="{FF2B5EF4-FFF2-40B4-BE49-F238E27FC236}">
                <a16:creationId xmlns:a16="http://schemas.microsoft.com/office/drawing/2014/main" id="{E397CAA3-4471-4ED7-BD0A-89868FCBE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63" r="4434"/>
          <a:stretch/>
        </p:blipFill>
        <p:spPr bwMode="auto">
          <a:xfrm>
            <a:off x="219188" y="2077814"/>
            <a:ext cx="6887668" cy="442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2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Выбор источника излучения</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18</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pic>
        <p:nvPicPr>
          <p:cNvPr id="35842" name="Picture 2" descr="Источники излучения и их спектральный состав: semirage — LiveJournal">
            <a:extLst>
              <a:ext uri="{FF2B5EF4-FFF2-40B4-BE49-F238E27FC236}">
                <a16:creationId xmlns:a16="http://schemas.microsoft.com/office/drawing/2014/main" id="{93DBF703-DD59-469C-BCF0-28CD0D03BB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63" r="4434"/>
          <a:stretch/>
        </p:blipFill>
        <p:spPr bwMode="auto">
          <a:xfrm>
            <a:off x="219188" y="2077814"/>
            <a:ext cx="6887668" cy="44240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All About Diffraction Gratings | Edmund Optics">
            <a:extLst>
              <a:ext uri="{FF2B5EF4-FFF2-40B4-BE49-F238E27FC236}">
                <a16:creationId xmlns:a16="http://schemas.microsoft.com/office/drawing/2014/main" id="{D1BF56FD-C988-4E5D-8E1D-A6912FDEE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543" y="2316777"/>
            <a:ext cx="2880141" cy="3946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FF480D-F8E4-4DEC-92EE-85B2ABCB4BB3}"/>
              </a:ext>
            </a:extLst>
          </p:cNvPr>
          <p:cNvSpPr txBox="1"/>
          <p:nvPr/>
        </p:nvSpPr>
        <p:spPr>
          <a:xfrm>
            <a:off x="2349661" y="6041985"/>
            <a:ext cx="914400" cy="914400"/>
          </a:xfrm>
          <a:prstGeom prst="rect">
            <a:avLst/>
          </a:prstGeom>
        </p:spPr>
        <p:txBody>
          <a:bodyPr vert="horz" wrap="non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8FC032-C3E5-4034-9B3A-20861BBB3A7D}"/>
              </a:ext>
            </a:extLst>
          </p:cNvPr>
          <p:cNvSpPr txBox="1"/>
          <p:nvPr/>
        </p:nvSpPr>
        <p:spPr>
          <a:xfrm>
            <a:off x="219188" y="831090"/>
            <a:ext cx="11429998" cy="400110"/>
          </a:xfrm>
          <a:prstGeom prst="rect">
            <a:avLst/>
          </a:prstGeom>
          <a:noFill/>
        </p:spPr>
        <p:txBody>
          <a:bodyPr wrap="square">
            <a:spAutoFit/>
          </a:bodyPr>
          <a:lstStyle/>
          <a:p>
            <a:r>
              <a:rPr lang="ru-RU" sz="2000" b="1" dirty="0">
                <a:solidFill>
                  <a:srgbClr val="C00000"/>
                </a:solidFill>
              </a:rPr>
              <a:t>Фотометрия</a:t>
            </a:r>
            <a:r>
              <a:rPr lang="ru-RU" sz="2000" dirty="0"/>
              <a:t> — измерение интенсивности пропускания монохроматического излучения. </a:t>
            </a:r>
          </a:p>
        </p:txBody>
      </p:sp>
      <p:sp>
        <p:nvSpPr>
          <p:cNvPr id="9" name="TextBox 8">
            <a:extLst>
              <a:ext uri="{FF2B5EF4-FFF2-40B4-BE49-F238E27FC236}">
                <a16:creationId xmlns:a16="http://schemas.microsoft.com/office/drawing/2014/main" id="{8D884359-309D-4729-A78C-C618EB848C4B}"/>
              </a:ext>
            </a:extLst>
          </p:cNvPr>
          <p:cNvSpPr txBox="1"/>
          <p:nvPr/>
        </p:nvSpPr>
        <p:spPr>
          <a:xfrm>
            <a:off x="219187" y="1306050"/>
            <a:ext cx="11575415" cy="400110"/>
          </a:xfrm>
          <a:prstGeom prst="rect">
            <a:avLst/>
          </a:prstGeom>
          <a:noFill/>
        </p:spPr>
        <p:txBody>
          <a:bodyPr wrap="square">
            <a:spAutoFit/>
          </a:bodyPr>
          <a:lstStyle/>
          <a:p>
            <a:r>
              <a:rPr lang="ru-RU" sz="2000" b="1" dirty="0">
                <a:solidFill>
                  <a:srgbClr val="C00000"/>
                </a:solidFill>
              </a:rPr>
              <a:t>Монохроматическое излучение</a:t>
            </a:r>
            <a:r>
              <a:rPr lang="ru-RU" sz="2000" dirty="0"/>
              <a:t> — излучение с одной длиной волны (узким распределением)</a:t>
            </a:r>
          </a:p>
        </p:txBody>
      </p:sp>
    </p:spTree>
    <p:extLst>
      <p:ext uri="{BB962C8B-B14F-4D97-AF65-F5344CB8AC3E}">
        <p14:creationId xmlns:p14="http://schemas.microsoft.com/office/powerpoint/2010/main" val="419025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Выбор детектора</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19</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58FF480D-F8E4-4DEC-92EE-85B2ABCB4BB3}"/>
              </a:ext>
            </a:extLst>
          </p:cNvPr>
          <p:cNvSpPr txBox="1"/>
          <p:nvPr/>
        </p:nvSpPr>
        <p:spPr>
          <a:xfrm>
            <a:off x="2349661" y="6041985"/>
            <a:ext cx="914400" cy="914400"/>
          </a:xfrm>
          <a:prstGeom prst="rect">
            <a:avLst/>
          </a:prstGeom>
        </p:spPr>
        <p:txBody>
          <a:bodyPr vert="horz" wrap="non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513BB326-8162-408C-AC47-A5B7E19EF616}"/>
              </a:ext>
            </a:extLst>
          </p:cNvPr>
          <p:cNvPicPr>
            <a:picLocks noChangeAspect="1"/>
          </p:cNvPicPr>
          <p:nvPr/>
        </p:nvPicPr>
        <p:blipFill>
          <a:blip r:embed="rId2"/>
          <a:stretch>
            <a:fillRect/>
          </a:stretch>
        </p:blipFill>
        <p:spPr>
          <a:xfrm>
            <a:off x="0" y="2562617"/>
            <a:ext cx="5665765" cy="2513330"/>
          </a:xfrm>
          <a:prstGeom prst="rect">
            <a:avLst/>
          </a:prstGeom>
        </p:spPr>
      </p:pic>
      <p:sp>
        <p:nvSpPr>
          <p:cNvPr id="12" name="TextBox 11">
            <a:extLst>
              <a:ext uri="{FF2B5EF4-FFF2-40B4-BE49-F238E27FC236}">
                <a16:creationId xmlns:a16="http://schemas.microsoft.com/office/drawing/2014/main" id="{2C1B979D-6AD0-4F3F-8FD8-4C351043A38D}"/>
              </a:ext>
            </a:extLst>
          </p:cNvPr>
          <p:cNvSpPr txBox="1"/>
          <p:nvPr/>
        </p:nvSpPr>
        <p:spPr>
          <a:xfrm>
            <a:off x="978061" y="1023185"/>
            <a:ext cx="4572000" cy="1002582"/>
          </a:xfrm>
          <a:prstGeom prst="rect">
            <a:avLst/>
          </a:prstGeom>
          <a:noFill/>
        </p:spPr>
        <p:txBody>
          <a:bodyPr wrap="square">
            <a:spAutoFit/>
          </a:bodyPr>
          <a:lstStyle/>
          <a:p>
            <a:pPr algn="ctr">
              <a:lnSpc>
                <a:spcPct val="130000"/>
              </a:lnSpc>
            </a:pPr>
            <a:r>
              <a:rPr lang="ru-RU" sz="2400" b="1" dirty="0"/>
              <a:t>Фотоэлектронный умножитель (ФЭУ)</a:t>
            </a:r>
          </a:p>
        </p:txBody>
      </p:sp>
      <p:pic>
        <p:nvPicPr>
          <p:cNvPr id="7" name="Рисунок 6">
            <a:extLst>
              <a:ext uri="{FF2B5EF4-FFF2-40B4-BE49-F238E27FC236}">
                <a16:creationId xmlns:a16="http://schemas.microsoft.com/office/drawing/2014/main" id="{3B85BAB6-AFDB-4043-9BA1-79A18FC899F3}"/>
              </a:ext>
            </a:extLst>
          </p:cNvPr>
          <p:cNvPicPr>
            <a:picLocks noChangeAspect="1"/>
          </p:cNvPicPr>
          <p:nvPr/>
        </p:nvPicPr>
        <p:blipFill>
          <a:blip r:embed="rId3"/>
          <a:stretch>
            <a:fillRect/>
          </a:stretch>
        </p:blipFill>
        <p:spPr>
          <a:xfrm>
            <a:off x="6751021" y="2024435"/>
            <a:ext cx="4687141" cy="4017550"/>
          </a:xfrm>
          <a:prstGeom prst="rect">
            <a:avLst/>
          </a:prstGeom>
        </p:spPr>
      </p:pic>
      <p:sp>
        <p:nvSpPr>
          <p:cNvPr id="16" name="TextBox 15">
            <a:extLst>
              <a:ext uri="{FF2B5EF4-FFF2-40B4-BE49-F238E27FC236}">
                <a16:creationId xmlns:a16="http://schemas.microsoft.com/office/drawing/2014/main" id="{1248F284-4A09-478B-9CB1-502137D5C5D5}"/>
              </a:ext>
            </a:extLst>
          </p:cNvPr>
          <p:cNvSpPr txBox="1"/>
          <p:nvPr/>
        </p:nvSpPr>
        <p:spPr>
          <a:xfrm>
            <a:off x="6751021" y="1023185"/>
            <a:ext cx="4572000" cy="1002582"/>
          </a:xfrm>
          <a:prstGeom prst="rect">
            <a:avLst/>
          </a:prstGeom>
          <a:noFill/>
        </p:spPr>
        <p:txBody>
          <a:bodyPr wrap="square">
            <a:spAutoFit/>
          </a:bodyPr>
          <a:lstStyle/>
          <a:p>
            <a:pPr algn="ctr">
              <a:lnSpc>
                <a:spcPct val="130000"/>
              </a:lnSpc>
            </a:pPr>
            <a:r>
              <a:rPr lang="ru-RU" sz="2400" b="1" dirty="0"/>
              <a:t>Прибор с зарядовой связью (ПЗС)</a:t>
            </a:r>
          </a:p>
        </p:txBody>
      </p:sp>
    </p:spTree>
    <p:extLst>
      <p:ext uri="{BB962C8B-B14F-4D97-AF65-F5344CB8AC3E}">
        <p14:creationId xmlns:p14="http://schemas.microsoft.com/office/powerpoint/2010/main" val="159921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 descr="Электромагнитные волны — скорость, длина, формулы">
            <a:extLst>
              <a:ext uri="{FF2B5EF4-FFF2-40B4-BE49-F238E27FC236}">
                <a16:creationId xmlns:a16="http://schemas.microsoft.com/office/drawing/2014/main" id="{26A0BD6F-7CE6-4744-8717-FFAD408EEEC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21096" y="3716364"/>
            <a:ext cx="4686936" cy="2677412"/>
          </a:xfrm>
          <a:prstGeom prst="rect">
            <a:avLst/>
          </a:prstGeom>
          <a:noFill/>
          <a:extLst>
            <a:ext uri="{909E8E84-426E-40DD-AFC4-6F175D3DCCD1}">
              <a14:hiddenFill xmlns:a14="http://schemas.microsoft.com/office/drawing/2010/main">
                <a:solidFill>
                  <a:srgbClr val="FFFFFF"/>
                </a:solidFill>
              </a14:hiddenFill>
            </a:ext>
          </a:extLst>
        </p:spPr>
      </p:pic>
      <p:sp>
        <p:nvSpPr>
          <p:cNvPr id="60" name="Google Shape;107;p16">
            <a:extLst>
              <a:ext uri="{FF2B5EF4-FFF2-40B4-BE49-F238E27FC236}">
                <a16:creationId xmlns:a16="http://schemas.microsoft.com/office/drawing/2014/main" id="{062D891D-9A80-486D-AA5E-39DD115C7A9F}"/>
              </a:ext>
            </a:extLst>
          </p:cNvPr>
          <p:cNvSpPr txBox="1"/>
          <p:nvPr/>
        </p:nvSpPr>
        <p:spPr>
          <a:xfrm>
            <a:off x="0" y="-330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t>Электромагнитное излучение</a:t>
            </a:r>
            <a:endParaRPr sz="2800" dirty="0"/>
          </a:p>
        </p:txBody>
      </p:sp>
      <p:cxnSp>
        <p:nvCxnSpPr>
          <p:cNvPr id="45" name="Прямая соединительная линия 44">
            <a:extLst>
              <a:ext uri="{FF2B5EF4-FFF2-40B4-BE49-F238E27FC236}">
                <a16:creationId xmlns:a16="http://schemas.microsoft.com/office/drawing/2014/main" id="{C658617F-8090-47E0-B3D8-1D4EFC32420D}"/>
              </a:ext>
            </a:extLst>
          </p:cNvPr>
          <p:cNvCxnSpPr/>
          <p:nvPr/>
        </p:nvCxnSpPr>
        <p:spPr>
          <a:xfrm>
            <a:off x="-9939" y="612300"/>
            <a:ext cx="12201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Номер слайда 3">
            <a:extLst>
              <a:ext uri="{FF2B5EF4-FFF2-40B4-BE49-F238E27FC236}">
                <a16:creationId xmlns:a16="http://schemas.microsoft.com/office/drawing/2014/main" id="{ABE1A8BE-930E-4668-A97B-5D19864141E3}"/>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2</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38" name="Группа 37">
            <a:extLst>
              <a:ext uri="{FF2B5EF4-FFF2-40B4-BE49-F238E27FC236}">
                <a16:creationId xmlns:a16="http://schemas.microsoft.com/office/drawing/2014/main" id="{FE144126-D596-4BB4-B453-FFA234D370F5}"/>
              </a:ext>
            </a:extLst>
          </p:cNvPr>
          <p:cNvGrpSpPr/>
          <p:nvPr/>
        </p:nvGrpSpPr>
        <p:grpSpPr>
          <a:xfrm>
            <a:off x="364906" y="1655115"/>
            <a:ext cx="12270335" cy="3330947"/>
            <a:chOff x="192186" y="1694982"/>
            <a:chExt cx="12270335" cy="3330947"/>
          </a:xfrm>
        </p:grpSpPr>
        <p:sp>
          <p:nvSpPr>
            <p:cNvPr id="15" name="TextBox 14">
              <a:extLst>
                <a:ext uri="{FF2B5EF4-FFF2-40B4-BE49-F238E27FC236}">
                  <a16:creationId xmlns:a16="http://schemas.microsoft.com/office/drawing/2014/main" id="{41704A59-BCFF-4E0F-A5EA-B745737EE317}"/>
                </a:ext>
              </a:extLst>
            </p:cNvPr>
            <p:cNvSpPr txBox="1"/>
            <p:nvPr/>
          </p:nvSpPr>
          <p:spPr>
            <a:xfrm>
              <a:off x="4233807" y="1839745"/>
              <a:ext cx="1471475" cy="396650"/>
            </a:xfrm>
            <a:prstGeom prst="rect">
              <a:avLst/>
            </a:prstGeom>
          </p:spPr>
          <p:txBody>
            <a:bodyPr vert="horz" wrap="square" lIns="91440" tIns="45720" rIns="91440" bIns="45720" rtlCol="0" anchor="ctr">
              <a:normAutofit fontScale="77500" lnSpcReduction="20000"/>
            </a:bodyPr>
            <a:lstStyle/>
            <a:p>
              <a:pPr algn="ctr"/>
              <a:endParaRPr lang="ru-RU" sz="3200" u="sng" dirty="0">
                <a:latin typeface="Arial" panose="020B0604020202020204" pitchFamily="34" charset="0"/>
                <a:cs typeface="Arial" panose="020B0604020202020204" pitchFamily="34" charset="0"/>
              </a:endParaRPr>
            </a:p>
          </p:txBody>
        </p:sp>
        <p:pic>
          <p:nvPicPr>
            <p:cNvPr id="11266" name="Picture 2" descr="Рентгеновское излучение">
              <a:extLst>
                <a:ext uri="{FF2B5EF4-FFF2-40B4-BE49-F238E27FC236}">
                  <a16:creationId xmlns:a16="http://schemas.microsoft.com/office/drawing/2014/main" id="{12A5F116-36D4-4F5F-BE5B-A550854DA0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2" t="64102" r="33504" b="7229"/>
            <a:stretch/>
          </p:blipFill>
          <p:spPr bwMode="auto">
            <a:xfrm>
              <a:off x="1778000" y="3865697"/>
              <a:ext cx="5527040" cy="11602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13CFB45B-A56E-4B83-934B-54EFE8F5679C}"/>
                </a:ext>
              </a:extLst>
            </p:cNvPr>
            <p:cNvSpPr/>
            <p:nvPr/>
          </p:nvSpPr>
          <p:spPr>
            <a:xfrm>
              <a:off x="192186" y="1709109"/>
              <a:ext cx="2500214" cy="1178556"/>
            </a:xfrm>
            <a:prstGeom prst="rect">
              <a:avLst/>
            </a:prstGeom>
            <a:solidFill>
              <a:srgbClr val="C19B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Гамма излучение</a:t>
              </a:r>
            </a:p>
          </p:txBody>
        </p:sp>
        <p:sp>
          <p:nvSpPr>
            <p:cNvPr id="22" name="Прямоугольник 21">
              <a:extLst>
                <a:ext uri="{FF2B5EF4-FFF2-40B4-BE49-F238E27FC236}">
                  <a16:creationId xmlns:a16="http://schemas.microsoft.com/office/drawing/2014/main" id="{5D06D538-F7AE-4C10-B519-BAF6F6AC9915}"/>
                </a:ext>
              </a:extLst>
            </p:cNvPr>
            <p:cNvSpPr/>
            <p:nvPr/>
          </p:nvSpPr>
          <p:spPr>
            <a:xfrm>
              <a:off x="2692400" y="1705143"/>
              <a:ext cx="1158240" cy="1178556"/>
            </a:xfrm>
            <a:prstGeom prst="rect">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Рентген-</a:t>
              </a:r>
              <a:br>
                <a:rPr lang="ru-RU" sz="1400" dirty="0">
                  <a:solidFill>
                    <a:schemeClr val="tx1"/>
                  </a:solidFill>
                </a:rPr>
              </a:br>
              <a:r>
                <a:rPr lang="ru-RU" sz="1400" dirty="0" err="1">
                  <a:solidFill>
                    <a:schemeClr val="tx1"/>
                  </a:solidFill>
                </a:rPr>
                <a:t>овское</a:t>
              </a:r>
              <a:r>
                <a:rPr lang="ru-RU" sz="1400" dirty="0">
                  <a:solidFill>
                    <a:schemeClr val="tx1"/>
                  </a:solidFill>
                </a:rPr>
                <a:t> излучение</a:t>
              </a:r>
            </a:p>
          </p:txBody>
        </p:sp>
        <p:sp>
          <p:nvSpPr>
            <p:cNvPr id="23" name="Прямоугольник 22">
              <a:extLst>
                <a:ext uri="{FF2B5EF4-FFF2-40B4-BE49-F238E27FC236}">
                  <a16:creationId xmlns:a16="http://schemas.microsoft.com/office/drawing/2014/main" id="{B98724D7-A28F-4754-9004-ECEB42E9308A}"/>
                </a:ext>
              </a:extLst>
            </p:cNvPr>
            <p:cNvSpPr/>
            <p:nvPr/>
          </p:nvSpPr>
          <p:spPr>
            <a:xfrm>
              <a:off x="3850640" y="1709109"/>
              <a:ext cx="579120" cy="1178556"/>
            </a:xfrm>
            <a:prstGeom prst="rect">
              <a:avLst/>
            </a:prstGeom>
            <a:solidFill>
              <a:srgbClr val="B2D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УФ</a:t>
              </a:r>
            </a:p>
          </p:txBody>
        </p:sp>
        <p:sp>
          <p:nvSpPr>
            <p:cNvPr id="24" name="Прямоугольник 23">
              <a:extLst>
                <a:ext uri="{FF2B5EF4-FFF2-40B4-BE49-F238E27FC236}">
                  <a16:creationId xmlns:a16="http://schemas.microsoft.com/office/drawing/2014/main" id="{A7B1B170-A30E-46BA-B1DD-CFED435127E5}"/>
                </a:ext>
              </a:extLst>
            </p:cNvPr>
            <p:cNvSpPr/>
            <p:nvPr/>
          </p:nvSpPr>
          <p:spPr>
            <a:xfrm>
              <a:off x="4632960" y="1705143"/>
              <a:ext cx="1310640" cy="1178556"/>
            </a:xfrm>
            <a:prstGeom prst="rect">
              <a:avLst/>
            </a:prstGeom>
            <a:solidFill>
              <a:srgbClr val="EED4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ИК</a:t>
              </a:r>
            </a:p>
          </p:txBody>
        </p:sp>
        <p:sp>
          <p:nvSpPr>
            <p:cNvPr id="25" name="Прямоугольник 24">
              <a:extLst>
                <a:ext uri="{FF2B5EF4-FFF2-40B4-BE49-F238E27FC236}">
                  <a16:creationId xmlns:a16="http://schemas.microsoft.com/office/drawing/2014/main" id="{E803EB8E-412F-4781-8600-2960A1A70FCC}"/>
                </a:ext>
              </a:extLst>
            </p:cNvPr>
            <p:cNvSpPr/>
            <p:nvPr/>
          </p:nvSpPr>
          <p:spPr>
            <a:xfrm>
              <a:off x="5943600" y="1705143"/>
              <a:ext cx="1274226" cy="1178556"/>
            </a:xfrm>
            <a:prstGeom prst="rect">
              <a:avLst/>
            </a:prstGeom>
            <a:solidFill>
              <a:srgbClr val="EFB9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Микро-волновое</a:t>
              </a:r>
            </a:p>
          </p:txBody>
        </p:sp>
        <p:sp>
          <p:nvSpPr>
            <p:cNvPr id="26" name="Прямоугольник 25">
              <a:extLst>
                <a:ext uri="{FF2B5EF4-FFF2-40B4-BE49-F238E27FC236}">
                  <a16:creationId xmlns:a16="http://schemas.microsoft.com/office/drawing/2014/main" id="{8A6FB4D2-3EB2-4CC0-A32A-1E670004C448}"/>
                </a:ext>
              </a:extLst>
            </p:cNvPr>
            <p:cNvSpPr/>
            <p:nvPr/>
          </p:nvSpPr>
          <p:spPr>
            <a:xfrm>
              <a:off x="7217826" y="1705143"/>
              <a:ext cx="1184494" cy="1178556"/>
            </a:xfrm>
            <a:prstGeom prst="rect">
              <a:avLst/>
            </a:prstGeom>
            <a:solidFill>
              <a:srgbClr val="EEA8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Коротко-волновое</a:t>
              </a:r>
            </a:p>
          </p:txBody>
        </p:sp>
        <p:sp>
          <p:nvSpPr>
            <p:cNvPr id="27" name="Прямоугольник 26">
              <a:extLst>
                <a:ext uri="{FF2B5EF4-FFF2-40B4-BE49-F238E27FC236}">
                  <a16:creationId xmlns:a16="http://schemas.microsoft.com/office/drawing/2014/main" id="{1B1276BA-0040-44CC-9136-6AE9D9B69777}"/>
                </a:ext>
              </a:extLst>
            </p:cNvPr>
            <p:cNvSpPr/>
            <p:nvPr/>
          </p:nvSpPr>
          <p:spPr>
            <a:xfrm>
              <a:off x="8402320" y="1711619"/>
              <a:ext cx="3219866" cy="1178556"/>
            </a:xfrm>
            <a:prstGeom prst="rect">
              <a:avLst/>
            </a:prstGeom>
            <a:solidFill>
              <a:srgbClr val="EEA8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Длинноволновое</a:t>
              </a:r>
            </a:p>
          </p:txBody>
        </p:sp>
        <p:pic>
          <p:nvPicPr>
            <p:cNvPr id="5" name="Рисунок 4">
              <a:extLst>
                <a:ext uri="{FF2B5EF4-FFF2-40B4-BE49-F238E27FC236}">
                  <a16:creationId xmlns:a16="http://schemas.microsoft.com/office/drawing/2014/main" id="{CF2629B3-061C-43FF-8631-F7B80365301F}"/>
                </a:ext>
              </a:extLst>
            </p:cNvPr>
            <p:cNvPicPr>
              <a:picLocks noChangeAspect="1"/>
            </p:cNvPicPr>
            <p:nvPr/>
          </p:nvPicPr>
          <p:blipFill>
            <a:blip r:embed="rId4"/>
            <a:stretch>
              <a:fillRect/>
            </a:stretch>
          </p:blipFill>
          <p:spPr>
            <a:xfrm>
              <a:off x="4425271" y="1694982"/>
              <a:ext cx="222832" cy="1195191"/>
            </a:xfrm>
            <a:prstGeom prst="rect">
              <a:avLst/>
            </a:prstGeom>
            <a:ln>
              <a:solidFill>
                <a:schemeClr val="tx1"/>
              </a:solidFill>
            </a:ln>
          </p:spPr>
        </p:pic>
        <p:cxnSp>
          <p:nvCxnSpPr>
            <p:cNvPr id="7" name="Прямая соединительная линия 6">
              <a:extLst>
                <a:ext uri="{FF2B5EF4-FFF2-40B4-BE49-F238E27FC236}">
                  <a16:creationId xmlns:a16="http://schemas.microsoft.com/office/drawing/2014/main" id="{E3F266F4-F6EB-42A1-9220-51833FA96E16}"/>
                </a:ext>
              </a:extLst>
            </p:cNvPr>
            <p:cNvCxnSpPr>
              <a:cxnSpLocks/>
            </p:cNvCxnSpPr>
            <p:nvPr/>
          </p:nvCxnSpPr>
          <p:spPr>
            <a:xfrm flipV="1">
              <a:off x="1889416" y="3405148"/>
              <a:ext cx="2535855" cy="481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B7660083-EFBD-4204-8864-40D54B610C24}"/>
                </a:ext>
              </a:extLst>
            </p:cNvPr>
            <p:cNvCxnSpPr>
              <a:cxnSpLocks/>
            </p:cNvCxnSpPr>
            <p:nvPr/>
          </p:nvCxnSpPr>
          <p:spPr>
            <a:xfrm flipH="1" flipV="1">
              <a:off x="4648103" y="3405148"/>
              <a:ext cx="2569724" cy="481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0E357EF8-A30F-43D9-8B43-A73FC9F0FC43}"/>
                </a:ext>
              </a:extLst>
            </p:cNvPr>
            <p:cNvCxnSpPr/>
            <p:nvPr/>
          </p:nvCxnSpPr>
          <p:spPr>
            <a:xfrm flipV="1">
              <a:off x="731520" y="2763520"/>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7F3F7050-D80C-4FAF-BA32-89A0D2D984A4}"/>
                </a:ext>
              </a:extLst>
            </p:cNvPr>
            <p:cNvCxnSpPr/>
            <p:nvPr/>
          </p:nvCxnSpPr>
          <p:spPr>
            <a:xfrm flipV="1">
              <a:off x="1544320" y="2759834"/>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87C6DF7A-3AA7-4392-8F45-E0B0C63B066D}"/>
                </a:ext>
              </a:extLst>
            </p:cNvPr>
            <p:cNvCxnSpPr/>
            <p:nvPr/>
          </p:nvCxnSpPr>
          <p:spPr>
            <a:xfrm flipV="1">
              <a:off x="2336800" y="2759833"/>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A9597D5E-4DAB-4403-9A3D-61DCAC5B17A3}"/>
                </a:ext>
              </a:extLst>
            </p:cNvPr>
            <p:cNvCxnSpPr/>
            <p:nvPr/>
          </p:nvCxnSpPr>
          <p:spPr>
            <a:xfrm flipV="1">
              <a:off x="3058160" y="2758962"/>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3F31089A-34AD-4E65-9536-3BA147EDB3AF}"/>
                </a:ext>
              </a:extLst>
            </p:cNvPr>
            <p:cNvCxnSpPr/>
            <p:nvPr/>
          </p:nvCxnSpPr>
          <p:spPr>
            <a:xfrm flipV="1">
              <a:off x="393192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689125DE-1399-44A9-B487-2017BFE61862}"/>
                </a:ext>
              </a:extLst>
            </p:cNvPr>
            <p:cNvCxnSpPr/>
            <p:nvPr/>
          </p:nvCxnSpPr>
          <p:spPr>
            <a:xfrm flipV="1">
              <a:off x="4734560" y="2758961"/>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4A4DBADA-7656-4694-ABD3-43BF211D28CE}"/>
                </a:ext>
              </a:extLst>
            </p:cNvPr>
            <p:cNvCxnSpPr/>
            <p:nvPr/>
          </p:nvCxnSpPr>
          <p:spPr>
            <a:xfrm flipV="1">
              <a:off x="557784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3919FB44-434D-4F60-8E78-A6A0D1B34CF7}"/>
                </a:ext>
              </a:extLst>
            </p:cNvPr>
            <p:cNvCxnSpPr>
              <a:cxnSpLocks/>
            </p:cNvCxnSpPr>
            <p:nvPr/>
          </p:nvCxnSpPr>
          <p:spPr>
            <a:xfrm flipV="1">
              <a:off x="633984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ABF4DEB0-761A-400E-A7B3-6EFCC0CFAC4B}"/>
                </a:ext>
              </a:extLst>
            </p:cNvPr>
            <p:cNvCxnSpPr/>
            <p:nvPr/>
          </p:nvCxnSpPr>
          <p:spPr>
            <a:xfrm flipV="1">
              <a:off x="7217826" y="2758090"/>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EC5E1ED8-33D6-4A49-BAD9-091506AF91BA}"/>
                </a:ext>
              </a:extLst>
            </p:cNvPr>
            <p:cNvCxnSpPr/>
            <p:nvPr/>
          </p:nvCxnSpPr>
          <p:spPr>
            <a:xfrm flipV="1">
              <a:off x="812800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156FA957-D06A-4E4E-929F-B33F43D49DB2}"/>
                </a:ext>
              </a:extLst>
            </p:cNvPr>
            <p:cNvCxnSpPr/>
            <p:nvPr/>
          </p:nvCxnSpPr>
          <p:spPr>
            <a:xfrm flipV="1">
              <a:off x="8930640" y="2758089"/>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DA863EAF-34A7-4E96-9317-A59EE42BD397}"/>
                </a:ext>
              </a:extLst>
            </p:cNvPr>
            <p:cNvCxnSpPr/>
            <p:nvPr/>
          </p:nvCxnSpPr>
          <p:spPr>
            <a:xfrm flipV="1">
              <a:off x="9733280" y="2776775"/>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id="{EF6897CE-F4DE-4D73-8C3C-05363B32E195}"/>
                </a:ext>
              </a:extLst>
            </p:cNvPr>
            <p:cNvCxnSpPr/>
            <p:nvPr/>
          </p:nvCxnSpPr>
          <p:spPr>
            <a:xfrm flipV="1">
              <a:off x="10618054" y="2767485"/>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98D24B0-5992-4F25-BC53-EE3D27CB3484}"/>
                </a:ext>
              </a:extLst>
            </p:cNvPr>
            <p:cNvSpPr txBox="1"/>
            <p:nvPr/>
          </p:nvSpPr>
          <p:spPr>
            <a:xfrm>
              <a:off x="284481" y="277677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−16</a:t>
              </a:r>
            </a:p>
          </p:txBody>
        </p:sp>
        <p:sp>
          <p:nvSpPr>
            <p:cNvPr id="58" name="TextBox 57">
              <a:extLst>
                <a:ext uri="{FF2B5EF4-FFF2-40B4-BE49-F238E27FC236}">
                  <a16:creationId xmlns:a16="http://schemas.microsoft.com/office/drawing/2014/main" id="{B8F1D55D-2EA2-4EC5-B8F9-C5E44ED249D3}"/>
                </a:ext>
              </a:extLst>
            </p:cNvPr>
            <p:cNvSpPr txBox="1"/>
            <p:nvPr/>
          </p:nvSpPr>
          <p:spPr>
            <a:xfrm>
              <a:off x="1066801" y="276748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−14</a:t>
              </a:r>
            </a:p>
          </p:txBody>
        </p:sp>
        <p:sp>
          <p:nvSpPr>
            <p:cNvPr id="59" name="TextBox 58">
              <a:extLst>
                <a:ext uri="{FF2B5EF4-FFF2-40B4-BE49-F238E27FC236}">
                  <a16:creationId xmlns:a16="http://schemas.microsoft.com/office/drawing/2014/main" id="{E50E8697-814A-458B-A674-A7CB16D8E4DE}"/>
                </a:ext>
              </a:extLst>
            </p:cNvPr>
            <p:cNvSpPr txBox="1"/>
            <p:nvPr/>
          </p:nvSpPr>
          <p:spPr>
            <a:xfrm>
              <a:off x="1940560" y="276748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−12</a:t>
              </a:r>
            </a:p>
          </p:txBody>
        </p:sp>
        <p:sp>
          <p:nvSpPr>
            <p:cNvPr id="61" name="TextBox 60">
              <a:extLst>
                <a:ext uri="{FF2B5EF4-FFF2-40B4-BE49-F238E27FC236}">
                  <a16:creationId xmlns:a16="http://schemas.microsoft.com/office/drawing/2014/main" id="{E63D08BC-12E5-44FB-BA41-13CDC1690F65}"/>
                </a:ext>
              </a:extLst>
            </p:cNvPr>
            <p:cNvSpPr txBox="1"/>
            <p:nvPr/>
          </p:nvSpPr>
          <p:spPr>
            <a:xfrm>
              <a:off x="2715212" y="277677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−10</a:t>
              </a:r>
            </a:p>
          </p:txBody>
        </p:sp>
        <p:cxnSp>
          <p:nvCxnSpPr>
            <p:cNvPr id="62" name="Прямая соединительная линия 61">
              <a:extLst>
                <a:ext uri="{FF2B5EF4-FFF2-40B4-BE49-F238E27FC236}">
                  <a16:creationId xmlns:a16="http://schemas.microsoft.com/office/drawing/2014/main" id="{A6E11B10-2376-4AAB-84E9-25C5705ED1A0}"/>
                </a:ext>
              </a:extLst>
            </p:cNvPr>
            <p:cNvCxnSpPr>
              <a:cxnSpLocks/>
            </p:cNvCxnSpPr>
            <p:nvPr/>
          </p:nvCxnSpPr>
          <p:spPr>
            <a:xfrm flipV="1">
              <a:off x="4404264" y="2918324"/>
              <a:ext cx="0" cy="4907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6A13741D-B5C6-49F9-8798-7A3011AB4DC1}"/>
                </a:ext>
              </a:extLst>
            </p:cNvPr>
            <p:cNvCxnSpPr>
              <a:cxnSpLocks/>
            </p:cNvCxnSpPr>
            <p:nvPr/>
          </p:nvCxnSpPr>
          <p:spPr>
            <a:xfrm flipV="1">
              <a:off x="4632960" y="2922283"/>
              <a:ext cx="0" cy="4907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24CDA86-215E-4AB5-A727-4C767C6AC2F0}"/>
                </a:ext>
              </a:extLst>
            </p:cNvPr>
            <p:cNvSpPr txBox="1"/>
            <p:nvPr/>
          </p:nvSpPr>
          <p:spPr>
            <a:xfrm>
              <a:off x="3517851" y="278606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−8</a:t>
              </a:r>
            </a:p>
          </p:txBody>
        </p:sp>
        <p:sp>
          <p:nvSpPr>
            <p:cNvPr id="66" name="TextBox 65">
              <a:extLst>
                <a:ext uri="{FF2B5EF4-FFF2-40B4-BE49-F238E27FC236}">
                  <a16:creationId xmlns:a16="http://schemas.microsoft.com/office/drawing/2014/main" id="{B53AB7E4-B5DD-4E5A-A3E0-2968B20C508D}"/>
                </a:ext>
              </a:extLst>
            </p:cNvPr>
            <p:cNvSpPr txBox="1"/>
            <p:nvPr/>
          </p:nvSpPr>
          <p:spPr>
            <a:xfrm>
              <a:off x="4495702" y="276748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−6</a:t>
              </a:r>
            </a:p>
          </p:txBody>
        </p:sp>
        <p:sp>
          <p:nvSpPr>
            <p:cNvPr id="67" name="TextBox 66">
              <a:extLst>
                <a:ext uri="{FF2B5EF4-FFF2-40B4-BE49-F238E27FC236}">
                  <a16:creationId xmlns:a16="http://schemas.microsoft.com/office/drawing/2014/main" id="{78DFFE77-392B-4093-B7F8-01B211BC4E62}"/>
                </a:ext>
              </a:extLst>
            </p:cNvPr>
            <p:cNvSpPr txBox="1"/>
            <p:nvPr/>
          </p:nvSpPr>
          <p:spPr>
            <a:xfrm>
              <a:off x="5187270" y="278606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−4</a:t>
              </a:r>
            </a:p>
          </p:txBody>
        </p:sp>
        <p:sp>
          <p:nvSpPr>
            <p:cNvPr id="68" name="TextBox 67">
              <a:extLst>
                <a:ext uri="{FF2B5EF4-FFF2-40B4-BE49-F238E27FC236}">
                  <a16:creationId xmlns:a16="http://schemas.microsoft.com/office/drawing/2014/main" id="{6E56C399-EE9A-4030-8834-FD9EDC26A7C7}"/>
                </a:ext>
              </a:extLst>
            </p:cNvPr>
            <p:cNvSpPr txBox="1"/>
            <p:nvPr/>
          </p:nvSpPr>
          <p:spPr>
            <a:xfrm>
              <a:off x="5902107" y="278606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−2</a:t>
              </a:r>
            </a:p>
          </p:txBody>
        </p:sp>
        <p:sp>
          <p:nvSpPr>
            <p:cNvPr id="69" name="TextBox 68">
              <a:extLst>
                <a:ext uri="{FF2B5EF4-FFF2-40B4-BE49-F238E27FC236}">
                  <a16:creationId xmlns:a16="http://schemas.microsoft.com/office/drawing/2014/main" id="{05311D3B-8710-43BC-99D5-A80099253206}"/>
                </a:ext>
              </a:extLst>
            </p:cNvPr>
            <p:cNvSpPr txBox="1"/>
            <p:nvPr/>
          </p:nvSpPr>
          <p:spPr>
            <a:xfrm>
              <a:off x="6766560" y="2766532"/>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0</a:t>
              </a:r>
            </a:p>
          </p:txBody>
        </p:sp>
        <p:sp>
          <p:nvSpPr>
            <p:cNvPr id="70" name="TextBox 69">
              <a:extLst>
                <a:ext uri="{FF2B5EF4-FFF2-40B4-BE49-F238E27FC236}">
                  <a16:creationId xmlns:a16="http://schemas.microsoft.com/office/drawing/2014/main" id="{EACD1881-FC47-4E97-8397-F02768E90DD0}"/>
                </a:ext>
              </a:extLst>
            </p:cNvPr>
            <p:cNvSpPr txBox="1"/>
            <p:nvPr/>
          </p:nvSpPr>
          <p:spPr>
            <a:xfrm>
              <a:off x="7670800" y="2758089"/>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2</a:t>
              </a:r>
            </a:p>
          </p:txBody>
        </p:sp>
        <p:sp>
          <p:nvSpPr>
            <p:cNvPr id="71" name="TextBox 70">
              <a:extLst>
                <a:ext uri="{FF2B5EF4-FFF2-40B4-BE49-F238E27FC236}">
                  <a16:creationId xmlns:a16="http://schemas.microsoft.com/office/drawing/2014/main" id="{E45642CC-BCB9-486A-8FBA-FE4421376253}"/>
                </a:ext>
              </a:extLst>
            </p:cNvPr>
            <p:cNvSpPr txBox="1"/>
            <p:nvPr/>
          </p:nvSpPr>
          <p:spPr>
            <a:xfrm>
              <a:off x="8513323" y="2767433"/>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4</a:t>
              </a:r>
            </a:p>
          </p:txBody>
        </p:sp>
        <p:sp>
          <p:nvSpPr>
            <p:cNvPr id="72" name="TextBox 71">
              <a:extLst>
                <a:ext uri="{FF2B5EF4-FFF2-40B4-BE49-F238E27FC236}">
                  <a16:creationId xmlns:a16="http://schemas.microsoft.com/office/drawing/2014/main" id="{EB6415E5-21FA-472D-A7DF-5A77C8DEBAF2}"/>
                </a:ext>
              </a:extLst>
            </p:cNvPr>
            <p:cNvSpPr txBox="1"/>
            <p:nvPr/>
          </p:nvSpPr>
          <p:spPr>
            <a:xfrm>
              <a:off x="9276080" y="2767091"/>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6</a:t>
              </a:r>
            </a:p>
          </p:txBody>
        </p:sp>
        <p:sp>
          <p:nvSpPr>
            <p:cNvPr id="73" name="TextBox 72">
              <a:extLst>
                <a:ext uri="{FF2B5EF4-FFF2-40B4-BE49-F238E27FC236}">
                  <a16:creationId xmlns:a16="http://schemas.microsoft.com/office/drawing/2014/main" id="{C8722A86-C94D-4E21-A472-5C8804D7EED3}"/>
                </a:ext>
              </a:extLst>
            </p:cNvPr>
            <p:cNvSpPr txBox="1"/>
            <p:nvPr/>
          </p:nvSpPr>
          <p:spPr>
            <a:xfrm>
              <a:off x="10179563" y="2766532"/>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8</a:t>
              </a:r>
            </a:p>
          </p:txBody>
        </p:sp>
        <p:sp>
          <p:nvSpPr>
            <p:cNvPr id="37" name="TextBox 36">
              <a:extLst>
                <a:ext uri="{FF2B5EF4-FFF2-40B4-BE49-F238E27FC236}">
                  <a16:creationId xmlns:a16="http://schemas.microsoft.com/office/drawing/2014/main" id="{A8F0EEC4-4FF6-4009-99FE-DCE592605E3C}"/>
                </a:ext>
              </a:extLst>
            </p:cNvPr>
            <p:cNvSpPr txBox="1"/>
            <p:nvPr/>
          </p:nvSpPr>
          <p:spPr>
            <a:xfrm>
              <a:off x="8585200" y="3287039"/>
              <a:ext cx="3877321" cy="615600"/>
            </a:xfrm>
            <a:prstGeom prst="rect">
              <a:avLst/>
            </a:prstGeom>
          </p:spPr>
          <p:txBody>
            <a:bodyPr vert="horz" wrap="squar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Длина волны (</a:t>
              </a:r>
              <a:r>
                <a:rPr lang="el-GR" sz="2000" dirty="0">
                  <a:latin typeface="Arial" panose="020B0604020202020204" pitchFamily="34" charset="0"/>
                  <a:cs typeface="Arial" panose="020B0604020202020204" pitchFamily="34" charset="0"/>
                </a:rPr>
                <a:t>λ</a:t>
              </a:r>
              <a:r>
                <a:rPr lang="ru-RU" sz="2000" dirty="0">
                  <a:latin typeface="Arial" panose="020B0604020202020204" pitchFamily="34" charset="0"/>
                  <a:cs typeface="Arial" panose="020B0604020202020204" pitchFamily="34" charset="0"/>
                </a:rPr>
                <a:t>), м</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EF4B93-B791-446B-B630-72CF3848A050}"/>
                  </a:ext>
                </a:extLst>
              </p:cNvPr>
              <p:cNvSpPr txBox="1"/>
              <p:nvPr/>
            </p:nvSpPr>
            <p:spPr>
              <a:xfrm>
                <a:off x="497779" y="5380265"/>
                <a:ext cx="3128711" cy="1160232"/>
              </a:xfrm>
              <a:prstGeom prst="rect">
                <a:avLst/>
              </a:prstGeom>
              <a:ln w="38100">
                <a:solidFill>
                  <a:srgbClr val="DF0318"/>
                </a:solidFill>
              </a:ln>
            </p:spPr>
            <p:txBody>
              <a:bodyPr vert="horz" wrap="none" lIns="0" tIns="0" rIns="0" bIns="0" rtlCol="0" anchor="ctr">
                <a:normAutofit/>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Arial" panose="020B0604020202020204" pitchFamily="34" charset="0"/>
                        </a:rPr>
                        <m:t>𝐸</m:t>
                      </m:r>
                      <m:r>
                        <a:rPr lang="en-US" sz="3200" b="0" i="1" smtClean="0">
                          <a:latin typeface="Cambria Math" panose="02040503050406030204" pitchFamily="18" charset="0"/>
                          <a:cs typeface="Arial" panose="020B0604020202020204" pitchFamily="34" charset="0"/>
                        </a:rPr>
                        <m:t>=</m:t>
                      </m:r>
                      <m:r>
                        <a:rPr lang="en-US" sz="3200" b="0" i="1" smtClean="0">
                          <a:latin typeface="Cambria Math" panose="02040503050406030204" pitchFamily="18" charset="0"/>
                          <a:cs typeface="Arial" panose="020B0604020202020204" pitchFamily="34" charset="0"/>
                        </a:rPr>
                        <m:t>h</m:t>
                      </m:r>
                      <m:r>
                        <a:rPr lang="en-US" sz="3200" b="0" i="1" smtClean="0">
                          <a:latin typeface="Cambria Math" panose="02040503050406030204" pitchFamily="18" charset="0"/>
                          <a:ea typeface="Cambria Math" panose="02040503050406030204" pitchFamily="18" charset="0"/>
                          <a:cs typeface="Arial" panose="020B0604020202020204" pitchFamily="34" charset="0"/>
                        </a:rPr>
                        <m:t>𝜗</m:t>
                      </m:r>
                      <m:r>
                        <a:rPr lang="en-US" sz="3200" b="0" i="1" smtClean="0">
                          <a:latin typeface="Cambria Math" panose="02040503050406030204" pitchFamily="18" charset="0"/>
                          <a:ea typeface="Cambria Math" panose="02040503050406030204" pitchFamily="18" charset="0"/>
                          <a:cs typeface="Arial" panose="020B0604020202020204" pitchFamily="34" charset="0"/>
                        </a:rPr>
                        <m:t>= </m:t>
                      </m:r>
                      <m:f>
                        <m:f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ea typeface="Cambria Math" panose="02040503050406030204" pitchFamily="18" charset="0"/>
                              <a:cs typeface="Arial" panose="020B0604020202020204" pitchFamily="34" charset="0"/>
                            </a:rPr>
                            <m:t>h𝑐</m:t>
                          </m:r>
                        </m:num>
                        <m:den>
                          <m:r>
                            <a:rPr lang="en-US" sz="3200" b="0" i="1" smtClean="0">
                              <a:latin typeface="Cambria Math" panose="02040503050406030204" pitchFamily="18" charset="0"/>
                              <a:ea typeface="Cambria Math" panose="02040503050406030204" pitchFamily="18" charset="0"/>
                              <a:cs typeface="Arial" panose="020B0604020202020204" pitchFamily="34" charset="0"/>
                            </a:rPr>
                            <m:t>𝜆</m:t>
                          </m:r>
                        </m:den>
                      </m:f>
                    </m:oMath>
                  </m:oMathPara>
                </a14:m>
                <a:endParaRPr lang="ru-RU" sz="32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5EF4B93-B791-446B-B630-72CF3848A050}"/>
                  </a:ext>
                </a:extLst>
              </p:cNvPr>
              <p:cNvSpPr txBox="1">
                <a:spLocks noRot="1" noChangeAspect="1" noMove="1" noResize="1" noEditPoints="1" noAdjustHandles="1" noChangeArrowheads="1" noChangeShapeType="1" noTextEdit="1"/>
              </p:cNvSpPr>
              <p:nvPr/>
            </p:nvSpPr>
            <p:spPr>
              <a:xfrm>
                <a:off x="497779" y="5380265"/>
                <a:ext cx="3128711" cy="1160232"/>
              </a:xfrm>
              <a:prstGeom prst="rect">
                <a:avLst/>
              </a:prstGeom>
              <a:blipFill>
                <a:blip r:embed="rId5"/>
                <a:stretch>
                  <a:fillRect/>
                </a:stretch>
              </a:blipFill>
              <a:ln w="38100">
                <a:solidFill>
                  <a:srgbClr val="DF0318"/>
                </a:solidFill>
              </a:ln>
            </p:spPr>
            <p:txBody>
              <a:bodyPr/>
              <a:lstStyle/>
              <a:p>
                <a:r>
                  <a:rPr lang="ru-RU">
                    <a:noFill/>
                  </a:rPr>
                  <a:t> </a:t>
                </a:r>
              </a:p>
            </p:txBody>
          </p:sp>
        </mc:Fallback>
      </mc:AlternateContent>
      <p:sp>
        <p:nvSpPr>
          <p:cNvPr id="52" name="TextBox 51">
            <a:extLst>
              <a:ext uri="{FF2B5EF4-FFF2-40B4-BE49-F238E27FC236}">
                <a16:creationId xmlns:a16="http://schemas.microsoft.com/office/drawing/2014/main" id="{1DBD178C-B9D0-4C90-9098-12CAF4597E6C}"/>
              </a:ext>
            </a:extLst>
          </p:cNvPr>
          <p:cNvSpPr txBox="1"/>
          <p:nvPr/>
        </p:nvSpPr>
        <p:spPr>
          <a:xfrm>
            <a:off x="364905" y="828427"/>
            <a:ext cx="11429998" cy="707886"/>
          </a:xfrm>
          <a:prstGeom prst="rect">
            <a:avLst/>
          </a:prstGeom>
          <a:noFill/>
        </p:spPr>
        <p:txBody>
          <a:bodyPr wrap="square">
            <a:spAutoFit/>
          </a:bodyPr>
          <a:lstStyle/>
          <a:p>
            <a:r>
              <a:rPr lang="ru-RU" sz="2000" b="1" dirty="0" err="1">
                <a:solidFill>
                  <a:srgbClr val="C00000"/>
                </a:solidFill>
              </a:rPr>
              <a:t>Спектроскопи́я</a:t>
            </a:r>
            <a:r>
              <a:rPr lang="ru-RU" sz="2000" dirty="0"/>
              <a:t> — раздел физики, посвящённый изучению спектров электромагнитного излучения.</a:t>
            </a:r>
          </a:p>
        </p:txBody>
      </p:sp>
      <p:sp>
        <p:nvSpPr>
          <p:cNvPr id="6" name="TextBox 5">
            <a:extLst>
              <a:ext uri="{FF2B5EF4-FFF2-40B4-BE49-F238E27FC236}">
                <a16:creationId xmlns:a16="http://schemas.microsoft.com/office/drawing/2014/main" id="{EF70C002-A6B5-4CAB-BED9-76F2BAAD69D1}"/>
              </a:ext>
            </a:extLst>
          </p:cNvPr>
          <p:cNvSpPr txBox="1"/>
          <p:nvPr/>
        </p:nvSpPr>
        <p:spPr>
          <a:xfrm>
            <a:off x="2062135" y="3876056"/>
            <a:ext cx="5241489" cy="823385"/>
          </a:xfrm>
          <a:prstGeom prst="rect">
            <a:avLst/>
          </a:prstGeom>
        </p:spPr>
        <p:txBody>
          <a:bodyPr vert="horz" wrap="none" lIns="91440" tIns="45720" rIns="91440" bIns="45720" rtlCol="0" anchor="ctr">
            <a:normAutofit/>
          </a:bodyPr>
          <a:lstStyle/>
          <a:p>
            <a:pPr algn="ctr"/>
            <a:r>
              <a:rPr lang="ru-RU" sz="2800" dirty="0">
                <a:latin typeface="Arial" panose="020B0604020202020204" pitchFamily="34" charset="0"/>
                <a:cs typeface="Arial" panose="020B0604020202020204" pitchFamily="34" charset="0"/>
              </a:rPr>
              <a:t>Видимый</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21E81B-395B-4128-8F5B-65301486F8A3}"/>
                  </a:ext>
                </a:extLst>
              </p:cNvPr>
              <p:cNvSpPr txBox="1"/>
              <p:nvPr/>
            </p:nvSpPr>
            <p:spPr>
              <a:xfrm>
                <a:off x="3947224" y="5120854"/>
                <a:ext cx="6253757" cy="1679055"/>
              </a:xfrm>
              <a:prstGeom prst="rect">
                <a:avLst/>
              </a:prstGeom>
            </p:spPr>
            <p:txBody>
              <a:bodyPr vert="horz" wrap="none" lIns="91440" tIns="45720" rIns="91440" bIns="45720" rtlCol="0" anchor="ctr">
                <a:normAutofit fontScale="92500" lnSpcReduction="20000"/>
              </a:bodyPr>
              <a:lstStyle/>
              <a:p>
                <a:pPr>
                  <a:lnSpc>
                    <a:spcPct val="160000"/>
                  </a:lnSpc>
                </a:pPr>
                <a:r>
                  <a:rPr lang="ru-RU" sz="2000" b="1" dirty="0">
                    <a:latin typeface="Arial" panose="020B0604020202020204" pitchFamily="34" charset="0"/>
                    <a:cs typeface="Arial" panose="020B0604020202020204" pitchFamily="34" charset="0"/>
                  </a:rPr>
                  <a:t>Постоянная Планка</a:t>
                </a:r>
                <a:endParaRPr lang="ru-RU" sz="2000" dirty="0">
                  <a:latin typeface="Arial" panose="020B0604020202020204" pitchFamily="34" charset="0"/>
                  <a:cs typeface="Arial" panose="020B0604020202020204" pitchFamily="34" charset="0"/>
                </a:endParaRPr>
              </a:p>
              <a:p>
                <a:pPr>
                  <a:lnSpc>
                    <a:spcPct val="16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h</m:t>
                    </m:r>
                  </m:oMath>
                </a14:m>
                <a:r>
                  <a:rPr lang="en-US" sz="2000" dirty="0">
                    <a:latin typeface="Arial" panose="020B0604020202020204" pitchFamily="34" charset="0"/>
                    <a:cs typeface="Arial" panose="020B0604020202020204" pitchFamily="34" charset="0"/>
                  </a:rPr>
                  <a:t> = 6,6</a:t>
                </a:r>
                <a:r>
                  <a:rPr lang="ru-RU" sz="2000" dirty="0">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−34</a:t>
                </a:r>
                <a:r>
                  <a:rPr lang="en-US"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Дж</a:t>
                </a:r>
                <a:r>
                  <a:rPr lang="en-US" sz="2000" b="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с </a:t>
                </a:r>
                <a:endParaRPr lang="ru-RU" sz="2000" b="1" dirty="0">
                  <a:latin typeface="Arial" panose="020B0604020202020204" pitchFamily="34" charset="0"/>
                  <a:cs typeface="Arial" panose="020B0604020202020204" pitchFamily="34" charset="0"/>
                </a:endParaRPr>
              </a:p>
              <a:p>
                <a:pPr>
                  <a:lnSpc>
                    <a:spcPct val="160000"/>
                  </a:lnSpc>
                </a:pPr>
                <a:r>
                  <a:rPr lang="ru-RU" sz="2000" b="1" dirty="0">
                    <a:latin typeface="Arial" panose="020B0604020202020204" pitchFamily="34" charset="0"/>
                    <a:cs typeface="Arial" panose="020B0604020202020204" pitchFamily="34" charset="0"/>
                  </a:rPr>
                  <a:t>Скорость света</a:t>
                </a:r>
                <a:endParaRPr lang="ru-RU" sz="2000" dirty="0">
                  <a:latin typeface="Arial" panose="020B0604020202020204" pitchFamily="34" charset="0"/>
                  <a:cs typeface="Arial" panose="020B0604020202020204" pitchFamily="34" charset="0"/>
                </a:endParaRPr>
              </a:p>
              <a:p>
                <a:pPr>
                  <a:lnSpc>
                    <a:spcPct val="16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𝑐</m:t>
                    </m:r>
                  </m:oMath>
                </a14:m>
                <a:r>
                  <a:rPr lang="ru-RU" sz="2000" dirty="0">
                    <a:latin typeface="Arial" panose="020B0604020202020204" pitchFamily="34" charset="0"/>
                    <a:cs typeface="Arial" panose="020B0604020202020204" pitchFamily="34" charset="0"/>
                  </a:rPr>
                  <a:t> = 3</a:t>
                </a:r>
                <a:r>
                  <a:rPr lang="en-US" sz="2000" b="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8</a:t>
                </a:r>
                <a:r>
                  <a:rPr lang="ru-RU" sz="2000" dirty="0">
                    <a:latin typeface="Arial" panose="020B0604020202020204" pitchFamily="34" charset="0"/>
                    <a:cs typeface="Arial" panose="020B0604020202020204" pitchFamily="34" charset="0"/>
                  </a:rPr>
                  <a:t> м/с</a:t>
                </a:r>
                <a:endParaRPr lang="ru-RU" sz="2000" b="1"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921E81B-395B-4128-8F5B-65301486F8A3}"/>
                  </a:ext>
                </a:extLst>
              </p:cNvPr>
              <p:cNvSpPr txBox="1">
                <a:spLocks noRot="1" noChangeAspect="1" noMove="1" noResize="1" noEditPoints="1" noAdjustHandles="1" noChangeArrowheads="1" noChangeShapeType="1" noTextEdit="1"/>
              </p:cNvSpPr>
              <p:nvPr/>
            </p:nvSpPr>
            <p:spPr>
              <a:xfrm>
                <a:off x="3947224" y="5120854"/>
                <a:ext cx="6253757" cy="1679055"/>
              </a:xfrm>
              <a:prstGeom prst="rect">
                <a:avLst/>
              </a:prstGeom>
              <a:blipFill>
                <a:blip r:embed="rId6"/>
                <a:stretch>
                  <a:fillRect l="-976" b="-5818"/>
                </a:stretch>
              </a:blipFill>
            </p:spPr>
            <p:txBody>
              <a:bodyPr/>
              <a:lstStyle/>
              <a:p>
                <a:r>
                  <a:rPr lang="ru-RU">
                    <a:noFill/>
                  </a:rPr>
                  <a:t> </a:t>
                </a:r>
              </a:p>
            </p:txBody>
          </p:sp>
        </mc:Fallback>
      </mc:AlternateContent>
    </p:spTree>
    <p:extLst>
      <p:ext uri="{BB962C8B-B14F-4D97-AF65-F5344CB8AC3E}">
        <p14:creationId xmlns:p14="http://schemas.microsoft.com/office/powerpoint/2010/main" val="64330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20</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58FF480D-F8E4-4DEC-92EE-85B2ABCB4BB3}"/>
              </a:ext>
            </a:extLst>
          </p:cNvPr>
          <p:cNvSpPr txBox="1"/>
          <p:nvPr/>
        </p:nvSpPr>
        <p:spPr>
          <a:xfrm>
            <a:off x="2349661" y="6041985"/>
            <a:ext cx="914400" cy="914400"/>
          </a:xfrm>
          <a:prstGeom prst="rect">
            <a:avLst/>
          </a:prstGeom>
        </p:spPr>
        <p:txBody>
          <a:bodyPr vert="horz" wrap="non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C1B979D-6AD0-4F3F-8FD8-4C351043A38D}"/>
              </a:ext>
            </a:extLst>
          </p:cNvPr>
          <p:cNvSpPr txBox="1"/>
          <p:nvPr/>
        </p:nvSpPr>
        <p:spPr>
          <a:xfrm>
            <a:off x="978061" y="1023185"/>
            <a:ext cx="4572000" cy="1002582"/>
          </a:xfrm>
          <a:prstGeom prst="rect">
            <a:avLst/>
          </a:prstGeom>
          <a:noFill/>
        </p:spPr>
        <p:txBody>
          <a:bodyPr wrap="square">
            <a:spAutoFit/>
          </a:bodyPr>
          <a:lstStyle/>
          <a:p>
            <a:pPr algn="ctr">
              <a:lnSpc>
                <a:spcPct val="130000"/>
              </a:lnSpc>
            </a:pPr>
            <a:r>
              <a:rPr lang="ru-RU" sz="2400" b="1" dirty="0"/>
              <a:t>Фотоэлектронный умножитель (ФЭУ)</a:t>
            </a:r>
          </a:p>
        </p:txBody>
      </p:sp>
      <p:sp>
        <p:nvSpPr>
          <p:cNvPr id="16" name="TextBox 15">
            <a:extLst>
              <a:ext uri="{FF2B5EF4-FFF2-40B4-BE49-F238E27FC236}">
                <a16:creationId xmlns:a16="http://schemas.microsoft.com/office/drawing/2014/main" id="{1248F284-4A09-478B-9CB1-502137D5C5D5}"/>
              </a:ext>
            </a:extLst>
          </p:cNvPr>
          <p:cNvSpPr txBox="1"/>
          <p:nvPr/>
        </p:nvSpPr>
        <p:spPr>
          <a:xfrm>
            <a:off x="6751021" y="1023185"/>
            <a:ext cx="4572000" cy="1002582"/>
          </a:xfrm>
          <a:prstGeom prst="rect">
            <a:avLst/>
          </a:prstGeom>
          <a:noFill/>
        </p:spPr>
        <p:txBody>
          <a:bodyPr wrap="square">
            <a:spAutoFit/>
          </a:bodyPr>
          <a:lstStyle/>
          <a:p>
            <a:pPr algn="ctr">
              <a:lnSpc>
                <a:spcPct val="130000"/>
              </a:lnSpc>
            </a:pPr>
            <a:r>
              <a:rPr lang="ru-RU" sz="2400" b="1" dirty="0"/>
              <a:t>Прибор с зарядовой связью (ПЗС)</a:t>
            </a:r>
          </a:p>
        </p:txBody>
      </p:sp>
      <p:pic>
        <p:nvPicPr>
          <p:cNvPr id="2050" name="Picture 2" descr="Спектрофотометр ПЭ-5300ВИ купить в Москве - ПроЛаб-Трейд">
            <a:extLst>
              <a:ext uri="{FF2B5EF4-FFF2-40B4-BE49-F238E27FC236}">
                <a16:creationId xmlns:a16="http://schemas.microsoft.com/office/drawing/2014/main" id="{FD49A952-9335-48D2-A2F7-91EC9423F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501" y="2260974"/>
            <a:ext cx="4117119" cy="42382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cean Optics/Ocean Insight USB2000 Spectrometers | Singapore">
            <a:extLst>
              <a:ext uri="{FF2B5EF4-FFF2-40B4-BE49-F238E27FC236}">
                <a16:creationId xmlns:a16="http://schemas.microsoft.com/office/drawing/2014/main" id="{458DB024-F1DC-4ADB-823D-4B2968FE5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079" y="2433351"/>
            <a:ext cx="4238625" cy="3724275"/>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07;p16">
            <a:extLst>
              <a:ext uri="{FF2B5EF4-FFF2-40B4-BE49-F238E27FC236}">
                <a16:creationId xmlns:a16="http://schemas.microsoft.com/office/drawing/2014/main" id="{ECA06C1E-B4B5-4C1E-B85C-638EAFC4ABC7}"/>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Выбор прибора</a:t>
            </a:r>
          </a:p>
        </p:txBody>
      </p:sp>
    </p:spTree>
    <p:extLst>
      <p:ext uri="{BB962C8B-B14F-4D97-AF65-F5344CB8AC3E}">
        <p14:creationId xmlns:p14="http://schemas.microsoft.com/office/powerpoint/2010/main" val="170650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Взаимодействие ЭМ-излучения с веществом</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Номер слайда 3">
            <a:extLst>
              <a:ext uri="{FF2B5EF4-FFF2-40B4-BE49-F238E27FC236}">
                <a16:creationId xmlns:a16="http://schemas.microsoft.com/office/drawing/2014/main" id="{5BF02A29-5218-4ABB-AC38-21F60A6CF2B3}"/>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21</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5" name="Группа 4">
            <a:extLst>
              <a:ext uri="{FF2B5EF4-FFF2-40B4-BE49-F238E27FC236}">
                <a16:creationId xmlns:a16="http://schemas.microsoft.com/office/drawing/2014/main" id="{B24BDC8D-3ED5-4BEE-97FE-65DA030E3FAE}"/>
              </a:ext>
            </a:extLst>
          </p:cNvPr>
          <p:cNvGrpSpPr/>
          <p:nvPr/>
        </p:nvGrpSpPr>
        <p:grpSpPr>
          <a:xfrm>
            <a:off x="766905" y="1000286"/>
            <a:ext cx="10658189" cy="3022830"/>
            <a:chOff x="-148377" y="1185481"/>
            <a:chExt cx="10658189" cy="3022830"/>
          </a:xfrm>
        </p:grpSpPr>
        <p:sp>
          <p:nvSpPr>
            <p:cNvPr id="8" name="TextBox 7">
              <a:extLst>
                <a:ext uri="{FF2B5EF4-FFF2-40B4-BE49-F238E27FC236}">
                  <a16:creationId xmlns:a16="http://schemas.microsoft.com/office/drawing/2014/main" id="{4E44D2E3-B58A-4A08-80A7-39249A0B57BD}"/>
                </a:ext>
              </a:extLst>
            </p:cNvPr>
            <p:cNvSpPr txBox="1"/>
            <p:nvPr/>
          </p:nvSpPr>
          <p:spPr>
            <a:xfrm>
              <a:off x="7235779" y="1185481"/>
              <a:ext cx="1813953" cy="978510"/>
            </a:xfrm>
            <a:prstGeom prst="rect">
              <a:avLst/>
            </a:prstGeom>
          </p:spPr>
          <p:txBody>
            <a:bodyPr vert="horz" wrap="squar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3" name="Стрелка: вправо 2">
              <a:extLst>
                <a:ext uri="{FF2B5EF4-FFF2-40B4-BE49-F238E27FC236}">
                  <a16:creationId xmlns:a16="http://schemas.microsoft.com/office/drawing/2014/main" id="{AB3AACD1-C51A-4CAA-BC95-B02C302DAD59}"/>
                </a:ext>
              </a:extLst>
            </p:cNvPr>
            <p:cNvSpPr/>
            <p:nvPr/>
          </p:nvSpPr>
          <p:spPr>
            <a:xfrm>
              <a:off x="1932971" y="2163991"/>
              <a:ext cx="2905246" cy="833367"/>
            </a:xfrm>
            <a:prstGeom prst="rightArrow">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id="{118CF85C-5BE8-4179-A9B5-8E36A3114B73}"/>
                </a:ext>
              </a:extLst>
            </p:cNvPr>
            <p:cNvSpPr/>
            <p:nvPr/>
          </p:nvSpPr>
          <p:spPr>
            <a:xfrm>
              <a:off x="7604566" y="2372817"/>
              <a:ext cx="2905246"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Picture 2" descr="сияющая лампочка идеи желтого и серого цвета PNG , идея, лампочка, фонарь  PNG картинки и пнг рисунок для бесплатной загрузки">
              <a:extLst>
                <a:ext uri="{FF2B5EF4-FFF2-40B4-BE49-F238E27FC236}">
                  <a16:creationId xmlns:a16="http://schemas.microsoft.com/office/drawing/2014/main" id="{52A36142-6D1A-463F-848D-3E0091CCD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77" y="1707260"/>
              <a:ext cx="2210762" cy="2210762"/>
            </a:xfrm>
            <a:prstGeom prst="rect">
              <a:avLst/>
            </a:prstGeom>
            <a:noFill/>
            <a:extLst>
              <a:ext uri="{909E8E84-426E-40DD-AFC4-6F175D3DCCD1}">
                <a14:hiddenFill xmlns:a14="http://schemas.microsoft.com/office/drawing/2010/main">
                  <a:solidFill>
                    <a:srgbClr val="FFFFFF"/>
                  </a:solidFill>
                </a14:hiddenFill>
              </a:ext>
            </a:extLst>
          </p:spPr>
        </p:pic>
        <p:sp>
          <p:nvSpPr>
            <p:cNvPr id="16" name="Стрелка: вправо 15">
              <a:extLst>
                <a:ext uri="{FF2B5EF4-FFF2-40B4-BE49-F238E27FC236}">
                  <a16:creationId xmlns:a16="http://schemas.microsoft.com/office/drawing/2014/main" id="{B2597620-413C-49DB-AB9C-C80B7A92F958}"/>
                </a:ext>
              </a:extLst>
            </p:cNvPr>
            <p:cNvSpPr/>
            <p:nvPr/>
          </p:nvSpPr>
          <p:spPr>
            <a:xfrm rot="14155006">
              <a:off x="3895844" y="1944077"/>
              <a:ext cx="1606953"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a:extLst>
                <a:ext uri="{FF2B5EF4-FFF2-40B4-BE49-F238E27FC236}">
                  <a16:creationId xmlns:a16="http://schemas.microsoft.com/office/drawing/2014/main" id="{DD6F59A4-59BC-48AD-849D-D756DF8E63CF}"/>
                </a:ext>
              </a:extLst>
            </p:cNvPr>
            <p:cNvSpPr/>
            <p:nvPr/>
          </p:nvSpPr>
          <p:spPr>
            <a:xfrm rot="7444994" flipV="1">
              <a:off x="3895845" y="2789980"/>
              <a:ext cx="1606953"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FE4471A9-9B70-4A39-86CF-A0F31D38DC09}"/>
                </a:ext>
              </a:extLst>
            </p:cNvPr>
            <p:cNvSpPr/>
            <p:nvPr/>
          </p:nvSpPr>
          <p:spPr>
            <a:xfrm>
              <a:off x="4838217" y="1481559"/>
              <a:ext cx="2766349" cy="221076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solidFill>
                </a:rPr>
                <a:t>Образец</a:t>
              </a:r>
            </a:p>
          </p:txBody>
        </p:sp>
        <p:sp>
          <p:nvSpPr>
            <p:cNvPr id="21" name="Стрелка: вправо 20">
              <a:extLst>
                <a:ext uri="{FF2B5EF4-FFF2-40B4-BE49-F238E27FC236}">
                  <a16:creationId xmlns:a16="http://schemas.microsoft.com/office/drawing/2014/main" id="{D77B34FB-5C89-4A6D-A8B6-298E4DF84B05}"/>
                </a:ext>
              </a:extLst>
            </p:cNvPr>
            <p:cNvSpPr/>
            <p:nvPr/>
          </p:nvSpPr>
          <p:spPr>
            <a:xfrm rot="1778142">
              <a:off x="6564774" y="3768487"/>
              <a:ext cx="2905246"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57B6E48D-03B0-47ED-9E8F-C712D98A1677}"/>
                </a:ext>
              </a:extLst>
            </p:cNvPr>
            <p:cNvSpPr txBox="1"/>
            <p:nvPr/>
          </p:nvSpPr>
          <p:spPr>
            <a:xfrm>
              <a:off x="2650319" y="1849597"/>
              <a:ext cx="914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0</a:t>
              </a:r>
              <a:endParaRPr lang="ru-RU" sz="2800" baseline="-25000" dirty="0"/>
            </a:p>
          </p:txBody>
        </p:sp>
        <p:sp>
          <p:nvSpPr>
            <p:cNvPr id="23" name="TextBox 22">
              <a:extLst>
                <a:ext uri="{FF2B5EF4-FFF2-40B4-BE49-F238E27FC236}">
                  <a16:creationId xmlns:a16="http://schemas.microsoft.com/office/drawing/2014/main" id="{8CA165B0-CFD9-4325-9C6C-857DA3AA3AD9}"/>
                </a:ext>
              </a:extLst>
            </p:cNvPr>
            <p:cNvSpPr txBox="1"/>
            <p:nvPr/>
          </p:nvSpPr>
          <p:spPr>
            <a:xfrm>
              <a:off x="8354817" y="190237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a:latin typeface="Arial" panose="020B0604020202020204" pitchFamily="34" charset="0"/>
                  <a:cs typeface="Arial" panose="020B0604020202020204" pitchFamily="34" charset="0"/>
                </a:rPr>
                <a:t>пропуск</a:t>
              </a:r>
              <a:endParaRPr lang="ru-RU" sz="2800" baseline="-25000" dirty="0"/>
            </a:p>
          </p:txBody>
        </p:sp>
        <p:sp>
          <p:nvSpPr>
            <p:cNvPr id="24" name="TextBox 23">
              <a:extLst>
                <a:ext uri="{FF2B5EF4-FFF2-40B4-BE49-F238E27FC236}">
                  <a16:creationId xmlns:a16="http://schemas.microsoft.com/office/drawing/2014/main" id="{917E7BD2-6679-4EB6-B8F3-9B148D28913D}"/>
                </a:ext>
              </a:extLst>
            </p:cNvPr>
            <p:cNvSpPr txBox="1"/>
            <p:nvPr/>
          </p:nvSpPr>
          <p:spPr>
            <a:xfrm>
              <a:off x="7983997" y="3458218"/>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err="1">
                  <a:latin typeface="Arial" panose="020B0604020202020204" pitchFamily="34" charset="0"/>
                  <a:cs typeface="Arial" panose="020B0604020202020204" pitchFamily="34" charset="0"/>
                </a:rPr>
                <a:t>испуск</a:t>
              </a:r>
              <a:endParaRPr lang="ru-RU" sz="2800" baseline="-25000" dirty="0"/>
            </a:p>
          </p:txBody>
        </p:sp>
        <p:sp>
          <p:nvSpPr>
            <p:cNvPr id="25" name="TextBox 24">
              <a:extLst>
                <a:ext uri="{FF2B5EF4-FFF2-40B4-BE49-F238E27FC236}">
                  <a16:creationId xmlns:a16="http://schemas.microsoft.com/office/drawing/2014/main" id="{DE93BE89-2D24-4CA4-A72F-7AAF121B9AD3}"/>
                </a:ext>
              </a:extLst>
            </p:cNvPr>
            <p:cNvSpPr txBox="1"/>
            <p:nvPr/>
          </p:nvSpPr>
          <p:spPr>
            <a:xfrm>
              <a:off x="3047824" y="3169101"/>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err="1">
                  <a:latin typeface="Arial" panose="020B0604020202020204" pitchFamily="34" charset="0"/>
                  <a:cs typeface="Arial" panose="020B0604020202020204" pitchFamily="34" charset="0"/>
                </a:rPr>
                <a:t>расс</a:t>
              </a:r>
              <a:endParaRPr lang="ru-RU" sz="2800" baseline="-25000" dirty="0"/>
            </a:p>
          </p:txBody>
        </p:sp>
        <p:sp>
          <p:nvSpPr>
            <p:cNvPr id="26" name="TextBox 25">
              <a:extLst>
                <a:ext uri="{FF2B5EF4-FFF2-40B4-BE49-F238E27FC236}">
                  <a16:creationId xmlns:a16="http://schemas.microsoft.com/office/drawing/2014/main" id="{1D8949B2-7637-4EC5-A76C-0B1A9654131A}"/>
                </a:ext>
              </a:extLst>
            </p:cNvPr>
            <p:cNvSpPr txBox="1"/>
            <p:nvPr/>
          </p:nvSpPr>
          <p:spPr>
            <a:xfrm>
              <a:off x="3041754" y="121816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err="1">
                  <a:latin typeface="Arial" panose="020B0604020202020204" pitchFamily="34" charset="0"/>
                  <a:cs typeface="Arial" panose="020B0604020202020204" pitchFamily="34" charset="0"/>
                </a:rPr>
                <a:t>расс</a:t>
              </a:r>
              <a:endParaRPr lang="ru-RU" sz="2800" baseline="-25000" dirty="0"/>
            </a:p>
          </p:txBody>
        </p:sp>
      </p:grpSp>
      <p:sp>
        <p:nvSpPr>
          <p:cNvPr id="28" name="TextBox 27">
            <a:extLst>
              <a:ext uri="{FF2B5EF4-FFF2-40B4-BE49-F238E27FC236}">
                <a16:creationId xmlns:a16="http://schemas.microsoft.com/office/drawing/2014/main" id="{973C12AD-F106-47D9-A427-432551020BBD}"/>
              </a:ext>
            </a:extLst>
          </p:cNvPr>
          <p:cNvSpPr txBox="1"/>
          <p:nvPr/>
        </p:nvSpPr>
        <p:spPr>
          <a:xfrm>
            <a:off x="3151209" y="4096980"/>
            <a:ext cx="4421141" cy="975861"/>
          </a:xfrm>
          <a:prstGeom prst="rect">
            <a:avLst/>
          </a:prstGeom>
          <a:noFill/>
          <a:ln w="38100">
            <a:solidFill>
              <a:srgbClr val="C00000"/>
            </a:solidFill>
          </a:ln>
        </p:spPr>
        <p:txBody>
          <a:bodyPr wrap="square" anchor="ctr" anchorCtr="0">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en-US" sz="2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0</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a:t>
            </a:r>
            <a:r>
              <a:rPr kumimoji="0" lang="ru-RU" sz="28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расс</a:t>
            </a: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ru-RU" sz="28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испуск</a:t>
            </a: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ru-RU" sz="2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пропуск</a:t>
            </a:r>
            <a:endParaRPr kumimoji="0" lang="ru-RU" sz="2800" b="0" i="0" u="none" strike="noStrike" kern="1200" cap="none" spc="0" normalizeH="0" baseline="-25000" noProof="0" dirty="0">
              <a:ln>
                <a:noFill/>
              </a:ln>
              <a:solidFill>
                <a:prstClr val="black"/>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64F369B0-CF5A-481B-AF56-EB25D3C57A6A}"/>
              </a:ext>
            </a:extLst>
          </p:cNvPr>
          <p:cNvSpPr txBox="1"/>
          <p:nvPr/>
        </p:nvSpPr>
        <p:spPr>
          <a:xfrm>
            <a:off x="7744631" y="5318160"/>
            <a:ext cx="4265343" cy="1015663"/>
          </a:xfrm>
          <a:prstGeom prst="rect">
            <a:avLst/>
          </a:prstGeom>
          <a:noFill/>
        </p:spPr>
        <p:txBody>
          <a:bodyPr wrap="square">
            <a:spAutoFit/>
          </a:bodyPr>
          <a:lstStyle/>
          <a:p>
            <a:pPr algn="ctr"/>
            <a:r>
              <a:rPr lang="ru-RU" sz="2000" dirty="0">
                <a:latin typeface="Arial" panose="020B0604020202020204" pitchFamily="34" charset="0"/>
                <a:cs typeface="Arial" panose="020B0604020202020204" pitchFamily="34" charset="0"/>
              </a:rPr>
              <a:t>Абсорбционная спектроскопия </a:t>
            </a:r>
          </a:p>
          <a:p>
            <a:pPr algn="ctr"/>
            <a:r>
              <a:rPr lang="ru-RU" sz="2000" dirty="0">
                <a:latin typeface="Arial" panose="020B0604020202020204" pitchFamily="34" charset="0"/>
                <a:cs typeface="Arial" panose="020B0604020202020204" pitchFamily="34" charset="0"/>
              </a:rPr>
              <a:t>И</a:t>
            </a:r>
            <a:br>
              <a:rPr lang="ru-RU" sz="2000" dirty="0">
                <a:latin typeface="Arial" panose="020B0604020202020204" pitchFamily="34" charset="0"/>
                <a:cs typeface="Arial" panose="020B0604020202020204" pitchFamily="34" charset="0"/>
              </a:rPr>
            </a:br>
            <a:r>
              <a:rPr lang="ru-RU" sz="2000" dirty="0" err="1">
                <a:latin typeface="Arial" panose="020B0604020202020204" pitchFamily="34" charset="0"/>
                <a:cs typeface="Arial" panose="020B0604020202020204" pitchFamily="34" charset="0"/>
              </a:rPr>
              <a:t>Турбидиметрия</a:t>
            </a:r>
            <a:endParaRPr lang="ru-RU"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B7892EE-2282-43E6-97C9-44B3F86C3E21}"/>
              </a:ext>
            </a:extLst>
          </p:cNvPr>
          <p:cNvSpPr txBox="1"/>
          <p:nvPr/>
        </p:nvSpPr>
        <p:spPr>
          <a:xfrm>
            <a:off x="3620827" y="5323538"/>
            <a:ext cx="4265343" cy="1015663"/>
          </a:xfrm>
          <a:prstGeom prst="rect">
            <a:avLst/>
          </a:prstGeom>
          <a:noFill/>
        </p:spPr>
        <p:txBody>
          <a:bodyPr wrap="square">
            <a:spAutoFit/>
          </a:bodyPr>
          <a:lstStyle/>
          <a:p>
            <a:pPr algn="ctr"/>
            <a:r>
              <a:rPr lang="ru-RU" sz="2000" dirty="0">
                <a:latin typeface="Arial" panose="020B0604020202020204" pitchFamily="34" charset="0"/>
                <a:cs typeface="Arial" panose="020B0604020202020204" pitchFamily="34" charset="0"/>
              </a:rPr>
              <a:t>Люминесцентная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(флуоресцентная)</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спектроскопия</a:t>
            </a:r>
            <a:endParaRPr lang="ru-RU" sz="2000" dirty="0"/>
          </a:p>
        </p:txBody>
      </p:sp>
      <p:sp>
        <p:nvSpPr>
          <p:cNvPr id="31" name="TextBox 30">
            <a:extLst>
              <a:ext uri="{FF2B5EF4-FFF2-40B4-BE49-F238E27FC236}">
                <a16:creationId xmlns:a16="http://schemas.microsoft.com/office/drawing/2014/main" id="{F9D22770-EA74-4141-81BA-D805CDF1F5C0}"/>
              </a:ext>
            </a:extLst>
          </p:cNvPr>
          <p:cNvSpPr txBox="1"/>
          <p:nvPr/>
        </p:nvSpPr>
        <p:spPr>
          <a:xfrm>
            <a:off x="396960" y="5318160"/>
            <a:ext cx="4265343" cy="1323439"/>
          </a:xfrm>
          <a:prstGeom prst="rect">
            <a:avLst/>
          </a:prstGeom>
          <a:noFill/>
        </p:spPr>
        <p:txBody>
          <a:bodyPr wrap="square">
            <a:spAutoFit/>
          </a:bodyPr>
          <a:lstStyle/>
          <a:p>
            <a:pPr algn="ctr"/>
            <a:r>
              <a:rPr lang="ru-RU" sz="2000" dirty="0">
                <a:latin typeface="Arial" panose="020B0604020202020204" pitchFamily="34" charset="0"/>
                <a:cs typeface="Arial" panose="020B0604020202020204" pitchFamily="34" charset="0"/>
              </a:rPr>
              <a:t>Спектроскопия диффузного отражения</a:t>
            </a:r>
          </a:p>
          <a:p>
            <a:pPr algn="ctr"/>
            <a:r>
              <a:rPr lang="ru-RU" sz="2000" dirty="0">
                <a:latin typeface="Arial" panose="020B0604020202020204" pitchFamily="34" charset="0"/>
                <a:cs typeface="Arial" panose="020B0604020202020204" pitchFamily="34" charset="0"/>
              </a:rPr>
              <a:t>и</a:t>
            </a:r>
          </a:p>
          <a:p>
            <a:pPr algn="ctr"/>
            <a:r>
              <a:rPr lang="ru-RU" sz="2000" dirty="0">
                <a:latin typeface="Arial" panose="020B0604020202020204" pitchFamily="34" charset="0"/>
                <a:cs typeface="Arial" panose="020B0604020202020204" pitchFamily="34" charset="0"/>
              </a:rPr>
              <a:t>Нефелометрия</a:t>
            </a:r>
          </a:p>
        </p:txBody>
      </p:sp>
      <p:cxnSp>
        <p:nvCxnSpPr>
          <p:cNvPr id="10" name="Прямая со стрелкой 9">
            <a:extLst>
              <a:ext uri="{FF2B5EF4-FFF2-40B4-BE49-F238E27FC236}">
                <a16:creationId xmlns:a16="http://schemas.microsoft.com/office/drawing/2014/main" id="{E2B26C19-1F2F-44FD-95F6-7F50D66775C8}"/>
              </a:ext>
            </a:extLst>
          </p:cNvPr>
          <p:cNvCxnSpPr>
            <a:stCxn id="31" idx="0"/>
          </p:cNvCxnSpPr>
          <p:nvPr/>
        </p:nvCxnSpPr>
        <p:spPr>
          <a:xfrm flipV="1">
            <a:off x="2529632" y="4884516"/>
            <a:ext cx="1493169" cy="4336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25D8B2C0-C24E-456E-A7E4-5F71EE547AE6}"/>
              </a:ext>
            </a:extLst>
          </p:cNvPr>
          <p:cNvCxnSpPr>
            <a:cxnSpLocks/>
          </p:cNvCxnSpPr>
          <p:nvPr/>
        </p:nvCxnSpPr>
        <p:spPr>
          <a:xfrm flipH="1" flipV="1">
            <a:off x="5207901" y="4898211"/>
            <a:ext cx="153878" cy="419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CE549AFF-AA9A-419D-AB4F-E49F939A7246}"/>
              </a:ext>
            </a:extLst>
          </p:cNvPr>
          <p:cNvCxnSpPr>
            <a:cxnSpLocks/>
          </p:cNvCxnSpPr>
          <p:nvPr/>
        </p:nvCxnSpPr>
        <p:spPr>
          <a:xfrm flipH="1" flipV="1">
            <a:off x="7149266" y="4914263"/>
            <a:ext cx="2203078" cy="403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40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Люминесценция</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44D2E3-B58A-4A08-80A7-39249A0B57BD}"/>
              </a:ext>
            </a:extLst>
          </p:cNvPr>
          <p:cNvSpPr txBox="1"/>
          <p:nvPr/>
        </p:nvSpPr>
        <p:spPr>
          <a:xfrm>
            <a:off x="7235779" y="1185481"/>
            <a:ext cx="1813953" cy="978510"/>
          </a:xfrm>
          <a:prstGeom prst="rect">
            <a:avLst/>
          </a:prstGeom>
        </p:spPr>
        <p:txBody>
          <a:bodyPr vert="horz" wrap="squar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12" name="Номер слайда 3">
            <a:extLst>
              <a:ext uri="{FF2B5EF4-FFF2-40B4-BE49-F238E27FC236}">
                <a16:creationId xmlns:a16="http://schemas.microsoft.com/office/drawing/2014/main" id="{BC82918E-07E8-4247-9B46-19066E2E7179}"/>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22</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cxnSp>
        <p:nvCxnSpPr>
          <p:cNvPr id="14" name="Прямая соединительная линия 13">
            <a:extLst>
              <a:ext uri="{FF2B5EF4-FFF2-40B4-BE49-F238E27FC236}">
                <a16:creationId xmlns:a16="http://schemas.microsoft.com/office/drawing/2014/main" id="{E660CDF6-0469-462B-BEAF-4FAD7916B8CD}"/>
              </a:ext>
            </a:extLst>
          </p:cNvPr>
          <p:cNvCxnSpPr/>
          <p:nvPr/>
        </p:nvCxnSpPr>
        <p:spPr>
          <a:xfrm>
            <a:off x="647262" y="1123496"/>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BA108E40-750E-416E-9F64-5826D4C8D744}"/>
              </a:ext>
            </a:extLst>
          </p:cNvPr>
          <p:cNvCxnSpPr/>
          <p:nvPr/>
        </p:nvCxnSpPr>
        <p:spPr>
          <a:xfrm>
            <a:off x="647262" y="2427190"/>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18615523-F348-4F25-9442-299DFE52EE31}"/>
              </a:ext>
            </a:extLst>
          </p:cNvPr>
          <p:cNvCxnSpPr/>
          <p:nvPr/>
        </p:nvCxnSpPr>
        <p:spPr>
          <a:xfrm>
            <a:off x="3651714" y="1176121"/>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DD2AC688-905C-470C-B58C-1E5ED7860114}"/>
              </a:ext>
            </a:extLst>
          </p:cNvPr>
          <p:cNvCxnSpPr/>
          <p:nvPr/>
        </p:nvCxnSpPr>
        <p:spPr>
          <a:xfrm>
            <a:off x="3651714" y="2479815"/>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Стрелка: вправо 21">
            <a:extLst>
              <a:ext uri="{FF2B5EF4-FFF2-40B4-BE49-F238E27FC236}">
                <a16:creationId xmlns:a16="http://schemas.microsoft.com/office/drawing/2014/main" id="{0BC7D8C2-3132-4AB8-BDF4-DE04BC140013}"/>
              </a:ext>
            </a:extLst>
          </p:cNvPr>
          <p:cNvSpPr/>
          <p:nvPr/>
        </p:nvSpPr>
        <p:spPr>
          <a:xfrm rot="16200000">
            <a:off x="613983" y="2225723"/>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a:extLst>
              <a:ext uri="{FF2B5EF4-FFF2-40B4-BE49-F238E27FC236}">
                <a16:creationId xmlns:a16="http://schemas.microsoft.com/office/drawing/2014/main" id="{F9DEC137-25E4-4051-B0EB-5DB3178DE2A2}"/>
              </a:ext>
            </a:extLst>
          </p:cNvPr>
          <p:cNvSpPr/>
          <p:nvPr/>
        </p:nvSpPr>
        <p:spPr>
          <a:xfrm rot="5400000">
            <a:off x="1181496" y="2251516"/>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a:extLst>
              <a:ext uri="{FF2B5EF4-FFF2-40B4-BE49-F238E27FC236}">
                <a16:creationId xmlns:a16="http://schemas.microsoft.com/office/drawing/2014/main" id="{9AB0647F-C4A5-49B0-A90F-6598043983B1}"/>
              </a:ext>
            </a:extLst>
          </p:cNvPr>
          <p:cNvSpPr/>
          <p:nvPr/>
        </p:nvSpPr>
        <p:spPr>
          <a:xfrm rot="16200000">
            <a:off x="3923720" y="2278349"/>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extLst>
              <a:ext uri="{FF2B5EF4-FFF2-40B4-BE49-F238E27FC236}">
                <a16:creationId xmlns:a16="http://schemas.microsoft.com/office/drawing/2014/main" id="{125044A9-DBBF-425E-82AB-4D9CEFEF11C2}"/>
              </a:ext>
            </a:extLst>
          </p:cNvPr>
          <p:cNvSpPr/>
          <p:nvPr/>
        </p:nvSpPr>
        <p:spPr>
          <a:xfrm rot="16200000">
            <a:off x="3923721" y="948861"/>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8E3B4E79-6E16-49A0-A2DB-0DF7A2C21B20}"/>
              </a:ext>
            </a:extLst>
          </p:cNvPr>
          <p:cNvSpPr txBox="1"/>
          <p:nvPr/>
        </p:nvSpPr>
        <p:spPr>
          <a:xfrm>
            <a:off x="2272967" y="1293683"/>
            <a:ext cx="914400" cy="914400"/>
          </a:xfrm>
          <a:prstGeom prst="rect">
            <a:avLst/>
          </a:prstGeom>
        </p:spPr>
        <p:txBody>
          <a:bodyPr vert="horz" wrap="none" lIns="91440" tIns="45720" rIns="91440" bIns="45720" rtlCol="0" anchor="ctr">
            <a:normAutofit/>
          </a:bodyPr>
          <a:lstStyle/>
          <a:p>
            <a:pPr algn="ctr"/>
            <a:r>
              <a:rPr lang="ru-RU"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hv</a:t>
            </a:r>
            <a:r>
              <a:rPr lang="en-US" sz="3200" dirty="0">
                <a:latin typeface="Arial" panose="020B0604020202020204" pitchFamily="34" charset="0"/>
                <a:cs typeface="Arial" panose="020B0604020202020204" pitchFamily="34" charset="0"/>
              </a:rPr>
              <a:t>   =&gt;</a:t>
            </a:r>
            <a:endParaRPr lang="ru-RU" sz="3200" dirty="0">
              <a:latin typeface="Arial" panose="020B0604020202020204" pitchFamily="34" charset="0"/>
              <a:cs typeface="Arial" panose="020B0604020202020204" pitchFamily="34" charset="0"/>
            </a:endParaRPr>
          </a:p>
        </p:txBody>
      </p:sp>
      <p:cxnSp>
        <p:nvCxnSpPr>
          <p:cNvPr id="27" name="Прямая со стрелкой 26">
            <a:extLst>
              <a:ext uri="{FF2B5EF4-FFF2-40B4-BE49-F238E27FC236}">
                <a16:creationId xmlns:a16="http://schemas.microsoft.com/office/drawing/2014/main" id="{089F5AFC-ADBC-4E8F-A2E4-71A32C359A7D}"/>
              </a:ext>
            </a:extLst>
          </p:cNvPr>
          <p:cNvCxnSpPr/>
          <p:nvPr/>
        </p:nvCxnSpPr>
        <p:spPr>
          <a:xfrm>
            <a:off x="4814148" y="1176121"/>
            <a:ext cx="0" cy="1303694"/>
          </a:xfrm>
          <a:prstGeom prst="straightConnector1">
            <a:avLst/>
          </a:prstGeom>
          <a:ln w="57150">
            <a:solidFill>
              <a:srgbClr val="DF031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3D0713B-AFB9-47E7-8418-F85D951F6D40}"/>
              </a:ext>
            </a:extLst>
          </p:cNvPr>
          <p:cNvSpPr txBox="1"/>
          <p:nvPr/>
        </p:nvSpPr>
        <p:spPr>
          <a:xfrm>
            <a:off x="5163186" y="1293683"/>
            <a:ext cx="914400" cy="914400"/>
          </a:xfrm>
          <a:prstGeom prst="rect">
            <a:avLst/>
          </a:prstGeom>
        </p:spPr>
        <p:txBody>
          <a:bodyPr vert="horz" wrap="none" lIns="91440" tIns="45720" rIns="91440" bIns="45720" rtlCol="0" anchor="ctr">
            <a:normAutofit/>
          </a:bodyPr>
          <a:lstStyle/>
          <a:p>
            <a:pPr algn="ctr"/>
            <a:r>
              <a:rPr lang="el-GR" sz="3200" dirty="0">
                <a:latin typeface="Arial" panose="020B0604020202020204" pitchFamily="34" charset="0"/>
                <a:cs typeface="Arial" panose="020B0604020202020204" pitchFamily="34" charset="0"/>
              </a:rPr>
              <a:t>Δ</a:t>
            </a:r>
            <a:r>
              <a:rPr lang="en-US" sz="3200" dirty="0">
                <a:latin typeface="Arial" panose="020B0604020202020204" pitchFamily="34" charset="0"/>
                <a:cs typeface="Arial" panose="020B0604020202020204" pitchFamily="34" charset="0"/>
              </a:rPr>
              <a:t>E   =&gt;</a:t>
            </a:r>
            <a:endParaRPr lang="ru-RU" sz="3200" dirty="0">
              <a:latin typeface="Arial" panose="020B0604020202020204" pitchFamily="34" charset="0"/>
              <a:cs typeface="Arial" panose="020B0604020202020204" pitchFamily="34" charset="0"/>
            </a:endParaRPr>
          </a:p>
        </p:txBody>
      </p:sp>
      <p:cxnSp>
        <p:nvCxnSpPr>
          <p:cNvPr id="29" name="Прямая соединительная линия 28">
            <a:extLst>
              <a:ext uri="{FF2B5EF4-FFF2-40B4-BE49-F238E27FC236}">
                <a16:creationId xmlns:a16="http://schemas.microsoft.com/office/drawing/2014/main" id="{05A1226B-FDE9-430C-880C-2C83628B91DE}"/>
              </a:ext>
            </a:extLst>
          </p:cNvPr>
          <p:cNvCxnSpPr/>
          <p:nvPr/>
        </p:nvCxnSpPr>
        <p:spPr>
          <a:xfrm>
            <a:off x="6695772" y="1177633"/>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F3D71A41-5ED5-49A6-8AFC-34FD44497BCD}"/>
              </a:ext>
            </a:extLst>
          </p:cNvPr>
          <p:cNvCxnSpPr/>
          <p:nvPr/>
        </p:nvCxnSpPr>
        <p:spPr>
          <a:xfrm>
            <a:off x="6695772" y="2481327"/>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Стрелка: вправо 30">
            <a:extLst>
              <a:ext uri="{FF2B5EF4-FFF2-40B4-BE49-F238E27FC236}">
                <a16:creationId xmlns:a16="http://schemas.microsoft.com/office/drawing/2014/main" id="{9135C52B-97F7-4468-A81A-2988932266C5}"/>
              </a:ext>
            </a:extLst>
          </p:cNvPr>
          <p:cNvSpPr/>
          <p:nvPr/>
        </p:nvSpPr>
        <p:spPr>
          <a:xfrm rot="16200000">
            <a:off x="6662493" y="2279860"/>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31">
            <a:extLst>
              <a:ext uri="{FF2B5EF4-FFF2-40B4-BE49-F238E27FC236}">
                <a16:creationId xmlns:a16="http://schemas.microsoft.com/office/drawing/2014/main" id="{286F4413-BA6A-4801-B42B-71122D31CF75}"/>
              </a:ext>
            </a:extLst>
          </p:cNvPr>
          <p:cNvSpPr/>
          <p:nvPr/>
        </p:nvSpPr>
        <p:spPr>
          <a:xfrm rot="5400000">
            <a:off x="7230006" y="2305653"/>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22" name="Picture 2" descr="Стоксов сдвиг — Википедия">
            <a:extLst>
              <a:ext uri="{FF2B5EF4-FFF2-40B4-BE49-F238E27FC236}">
                <a16:creationId xmlns:a16="http://schemas.microsoft.com/office/drawing/2014/main" id="{73C508FC-78CA-4119-A309-C89B381E9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847" y="3048000"/>
            <a:ext cx="52387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5FA77B43-ED84-48DD-971D-C81B4875C882}"/>
              </a:ext>
            </a:extLst>
          </p:cNvPr>
          <p:cNvPicPr>
            <a:picLocks noChangeAspect="1"/>
          </p:cNvPicPr>
          <p:nvPr/>
        </p:nvPicPr>
        <p:blipFill>
          <a:blip r:embed="rId3"/>
          <a:stretch>
            <a:fillRect/>
          </a:stretch>
        </p:blipFill>
        <p:spPr>
          <a:xfrm>
            <a:off x="667481" y="3278469"/>
            <a:ext cx="5238750" cy="3503414"/>
          </a:xfrm>
          <a:prstGeom prst="rect">
            <a:avLst/>
          </a:prstGeom>
        </p:spPr>
      </p:pic>
      <p:sp>
        <p:nvSpPr>
          <p:cNvPr id="34" name="TextBox 33">
            <a:extLst>
              <a:ext uri="{FF2B5EF4-FFF2-40B4-BE49-F238E27FC236}">
                <a16:creationId xmlns:a16="http://schemas.microsoft.com/office/drawing/2014/main" id="{F5700A8C-6A0C-4FE4-88DB-3EA50DF15083}"/>
              </a:ext>
            </a:extLst>
          </p:cNvPr>
          <p:cNvSpPr txBox="1"/>
          <p:nvPr/>
        </p:nvSpPr>
        <p:spPr>
          <a:xfrm>
            <a:off x="8454210" y="832989"/>
            <a:ext cx="3507429" cy="1631216"/>
          </a:xfrm>
          <a:prstGeom prst="rect">
            <a:avLst/>
          </a:prstGeom>
          <a:noFill/>
        </p:spPr>
        <p:txBody>
          <a:bodyPr wrap="square">
            <a:spAutoFit/>
          </a:bodyPr>
          <a:lstStyle/>
          <a:p>
            <a:r>
              <a:rPr lang="ru-RU" sz="2000" b="1" dirty="0">
                <a:solidFill>
                  <a:srgbClr val="C00000"/>
                </a:solidFill>
              </a:rPr>
              <a:t>Эмиссия</a:t>
            </a:r>
            <a:r>
              <a:rPr lang="ru-RU" sz="2000" dirty="0"/>
              <a:t> — спонтанный процесс перехода вещества из возбужденного в невозбужденное состояние</a:t>
            </a:r>
          </a:p>
        </p:txBody>
      </p:sp>
    </p:spTree>
    <p:extLst>
      <p:ext uri="{BB962C8B-B14F-4D97-AF65-F5344CB8AC3E}">
        <p14:creationId xmlns:p14="http://schemas.microsoft.com/office/powerpoint/2010/main" val="277267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Нефелометрия и </a:t>
            </a:r>
            <a:r>
              <a:rPr lang="ru-RU" sz="2800" dirty="0" err="1">
                <a:latin typeface="Arial" panose="020B0604020202020204" pitchFamily="34" charset="0"/>
                <a:cs typeface="Arial" panose="020B0604020202020204" pitchFamily="34" charset="0"/>
              </a:rPr>
              <a:t>турбидиметрия</a:t>
            </a:r>
            <a:endParaRPr lang="ru-RU" sz="2800" dirty="0">
              <a:latin typeface="Arial" panose="020B0604020202020204" pitchFamily="34" charset="0"/>
              <a:cs typeface="Arial" panose="020B0604020202020204" pitchFamily="34" charset="0"/>
            </a:endParaRP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Номер слайда 3">
            <a:extLst>
              <a:ext uri="{FF2B5EF4-FFF2-40B4-BE49-F238E27FC236}">
                <a16:creationId xmlns:a16="http://schemas.microsoft.com/office/drawing/2014/main" id="{BC82918E-07E8-4247-9B46-19066E2E7179}"/>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23</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pic>
        <p:nvPicPr>
          <p:cNvPr id="4098" name="Picture 2" descr="Мутномеры (турбидиметры, нефелометры, денситометры жидкостей) - купить в  Москве для лаборатории. Есть всё! | Диаэм">
            <a:extLst>
              <a:ext uri="{FF2B5EF4-FFF2-40B4-BE49-F238E27FC236}">
                <a16:creationId xmlns:a16="http://schemas.microsoft.com/office/drawing/2014/main" id="{A8FD04A6-9DB6-4B71-AD17-AFD15CE9A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31" y="1861930"/>
            <a:ext cx="5251275" cy="386300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B9F4C64-8119-4824-83DB-773277627C8C}"/>
              </a:ext>
            </a:extLst>
          </p:cNvPr>
          <p:cNvSpPr txBox="1"/>
          <p:nvPr/>
        </p:nvSpPr>
        <p:spPr>
          <a:xfrm>
            <a:off x="6410739" y="1033124"/>
            <a:ext cx="5012826" cy="1002582"/>
          </a:xfrm>
          <a:prstGeom prst="rect">
            <a:avLst/>
          </a:prstGeom>
          <a:noFill/>
        </p:spPr>
        <p:txBody>
          <a:bodyPr wrap="square">
            <a:spAutoFit/>
          </a:bodyPr>
          <a:lstStyle/>
          <a:p>
            <a:pPr algn="ctr">
              <a:lnSpc>
                <a:spcPct val="130000"/>
              </a:lnSpc>
            </a:pPr>
            <a:r>
              <a:rPr lang="ru-RU" sz="2400" b="1" dirty="0"/>
              <a:t>Анализ мутности коллоидных растворов и суспензий</a:t>
            </a:r>
          </a:p>
        </p:txBody>
      </p:sp>
      <p:sp>
        <p:nvSpPr>
          <p:cNvPr id="35" name="TextBox 34">
            <a:extLst>
              <a:ext uri="{FF2B5EF4-FFF2-40B4-BE49-F238E27FC236}">
                <a16:creationId xmlns:a16="http://schemas.microsoft.com/office/drawing/2014/main" id="{1AF67AB1-3DE8-41E9-9C63-E2EB8D8FC49A}"/>
              </a:ext>
            </a:extLst>
          </p:cNvPr>
          <p:cNvSpPr txBox="1"/>
          <p:nvPr/>
        </p:nvSpPr>
        <p:spPr>
          <a:xfrm>
            <a:off x="6255218" y="2469994"/>
            <a:ext cx="5095269" cy="1323439"/>
          </a:xfrm>
          <a:prstGeom prst="rect">
            <a:avLst/>
          </a:prstGeom>
          <a:noFill/>
        </p:spPr>
        <p:txBody>
          <a:bodyPr wrap="square">
            <a:spAutoFit/>
          </a:bodyPr>
          <a:lstStyle/>
          <a:p>
            <a:pPr algn="ctr"/>
            <a:r>
              <a:rPr lang="ru-RU" sz="2000" dirty="0"/>
              <a:t>Методы анализа основаны на измерении, соответственно, рассеянного или поглощенного света взвешенными частицами анализируемого вещества.</a:t>
            </a:r>
          </a:p>
        </p:txBody>
      </p:sp>
      <p:pic>
        <p:nvPicPr>
          <p:cNvPr id="4100" name="Picture 4" descr="Нефелометрия и турбидиметрия.">
            <a:extLst>
              <a:ext uri="{FF2B5EF4-FFF2-40B4-BE49-F238E27FC236}">
                <a16:creationId xmlns:a16="http://schemas.microsoft.com/office/drawing/2014/main" id="{6D66EA66-E35B-47D6-9443-4B554AAA9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302" y="4218165"/>
            <a:ext cx="42291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4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Google Shape;107;p16">
            <a:extLst>
              <a:ext uri="{FF2B5EF4-FFF2-40B4-BE49-F238E27FC236}">
                <a16:creationId xmlns:a16="http://schemas.microsoft.com/office/drawing/2014/main" id="{062D891D-9A80-486D-AA5E-39DD115C7A9F}"/>
              </a:ext>
            </a:extLst>
          </p:cNvPr>
          <p:cNvSpPr txBox="1"/>
          <p:nvPr/>
        </p:nvSpPr>
        <p:spPr>
          <a:xfrm>
            <a:off x="0" y="-330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t>Электромагнитное излучение</a:t>
            </a:r>
            <a:endParaRPr sz="2800" dirty="0"/>
          </a:p>
        </p:txBody>
      </p:sp>
      <p:cxnSp>
        <p:nvCxnSpPr>
          <p:cNvPr id="45" name="Прямая соединительная линия 44">
            <a:extLst>
              <a:ext uri="{FF2B5EF4-FFF2-40B4-BE49-F238E27FC236}">
                <a16:creationId xmlns:a16="http://schemas.microsoft.com/office/drawing/2014/main" id="{C658617F-8090-47E0-B3D8-1D4EFC32420D}"/>
              </a:ext>
            </a:extLst>
          </p:cNvPr>
          <p:cNvCxnSpPr/>
          <p:nvPr/>
        </p:nvCxnSpPr>
        <p:spPr>
          <a:xfrm>
            <a:off x="-9939" y="612300"/>
            <a:ext cx="12201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Номер слайда 3">
            <a:extLst>
              <a:ext uri="{FF2B5EF4-FFF2-40B4-BE49-F238E27FC236}">
                <a16:creationId xmlns:a16="http://schemas.microsoft.com/office/drawing/2014/main" id="{ABE1A8BE-930E-4668-A97B-5D19864141E3}"/>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3</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38" name="Группа 37">
            <a:extLst>
              <a:ext uri="{FF2B5EF4-FFF2-40B4-BE49-F238E27FC236}">
                <a16:creationId xmlns:a16="http://schemas.microsoft.com/office/drawing/2014/main" id="{FE144126-D596-4BB4-B453-FFA234D370F5}"/>
              </a:ext>
            </a:extLst>
          </p:cNvPr>
          <p:cNvGrpSpPr/>
          <p:nvPr/>
        </p:nvGrpSpPr>
        <p:grpSpPr>
          <a:xfrm>
            <a:off x="364906" y="787012"/>
            <a:ext cx="12270335" cy="3330947"/>
            <a:chOff x="192186" y="1694982"/>
            <a:chExt cx="12270335" cy="3330947"/>
          </a:xfrm>
        </p:grpSpPr>
        <p:sp>
          <p:nvSpPr>
            <p:cNvPr id="15" name="TextBox 14">
              <a:extLst>
                <a:ext uri="{FF2B5EF4-FFF2-40B4-BE49-F238E27FC236}">
                  <a16:creationId xmlns:a16="http://schemas.microsoft.com/office/drawing/2014/main" id="{41704A59-BCFF-4E0F-A5EA-B745737EE317}"/>
                </a:ext>
              </a:extLst>
            </p:cNvPr>
            <p:cNvSpPr txBox="1"/>
            <p:nvPr/>
          </p:nvSpPr>
          <p:spPr>
            <a:xfrm>
              <a:off x="4233807" y="1839745"/>
              <a:ext cx="1471475" cy="396650"/>
            </a:xfrm>
            <a:prstGeom prst="rect">
              <a:avLst/>
            </a:prstGeom>
          </p:spPr>
          <p:txBody>
            <a:bodyPr vert="horz" wrap="square" lIns="91440" tIns="45720" rIns="91440" bIns="45720" rtlCol="0" anchor="ctr">
              <a:normAutofit fontScale="77500" lnSpcReduction="20000"/>
            </a:bodyPr>
            <a:lstStyle/>
            <a:p>
              <a:pPr algn="ctr"/>
              <a:endParaRPr lang="ru-RU" sz="3200" u="sng" dirty="0">
                <a:latin typeface="Arial" panose="020B0604020202020204" pitchFamily="34" charset="0"/>
                <a:cs typeface="Arial" panose="020B0604020202020204" pitchFamily="34" charset="0"/>
              </a:endParaRPr>
            </a:p>
          </p:txBody>
        </p:sp>
        <p:pic>
          <p:nvPicPr>
            <p:cNvPr id="11266" name="Picture 2" descr="Рентгеновское излучение">
              <a:extLst>
                <a:ext uri="{FF2B5EF4-FFF2-40B4-BE49-F238E27FC236}">
                  <a16:creationId xmlns:a16="http://schemas.microsoft.com/office/drawing/2014/main" id="{12A5F116-36D4-4F5F-BE5B-A550854DA0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2" t="64102" r="33504" b="7229"/>
            <a:stretch/>
          </p:blipFill>
          <p:spPr bwMode="auto">
            <a:xfrm>
              <a:off x="1778000" y="3865697"/>
              <a:ext cx="5527040" cy="11602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13CFB45B-A56E-4B83-934B-54EFE8F5679C}"/>
                </a:ext>
              </a:extLst>
            </p:cNvPr>
            <p:cNvSpPr/>
            <p:nvPr/>
          </p:nvSpPr>
          <p:spPr>
            <a:xfrm>
              <a:off x="192186" y="1709109"/>
              <a:ext cx="2500214" cy="1178556"/>
            </a:xfrm>
            <a:prstGeom prst="rect">
              <a:avLst/>
            </a:prstGeom>
            <a:solidFill>
              <a:srgbClr val="C19B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Гамма излучение</a:t>
              </a:r>
            </a:p>
          </p:txBody>
        </p:sp>
        <p:sp>
          <p:nvSpPr>
            <p:cNvPr id="22" name="Прямоугольник 21">
              <a:extLst>
                <a:ext uri="{FF2B5EF4-FFF2-40B4-BE49-F238E27FC236}">
                  <a16:creationId xmlns:a16="http://schemas.microsoft.com/office/drawing/2014/main" id="{5D06D538-F7AE-4C10-B519-BAF6F6AC9915}"/>
                </a:ext>
              </a:extLst>
            </p:cNvPr>
            <p:cNvSpPr/>
            <p:nvPr/>
          </p:nvSpPr>
          <p:spPr>
            <a:xfrm>
              <a:off x="2692400" y="1705143"/>
              <a:ext cx="1158240" cy="1178556"/>
            </a:xfrm>
            <a:prstGeom prst="rect">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Рентген-</a:t>
              </a:r>
              <a:br>
                <a:rPr lang="ru-RU" sz="1400" dirty="0">
                  <a:solidFill>
                    <a:schemeClr val="tx1"/>
                  </a:solidFill>
                </a:rPr>
              </a:br>
              <a:r>
                <a:rPr lang="ru-RU" sz="1400" dirty="0" err="1">
                  <a:solidFill>
                    <a:schemeClr val="tx1"/>
                  </a:solidFill>
                </a:rPr>
                <a:t>овское</a:t>
              </a:r>
              <a:r>
                <a:rPr lang="ru-RU" sz="1400" dirty="0">
                  <a:solidFill>
                    <a:schemeClr val="tx1"/>
                  </a:solidFill>
                </a:rPr>
                <a:t> излучение</a:t>
              </a:r>
            </a:p>
          </p:txBody>
        </p:sp>
        <p:sp>
          <p:nvSpPr>
            <p:cNvPr id="23" name="Прямоугольник 22">
              <a:extLst>
                <a:ext uri="{FF2B5EF4-FFF2-40B4-BE49-F238E27FC236}">
                  <a16:creationId xmlns:a16="http://schemas.microsoft.com/office/drawing/2014/main" id="{B98724D7-A28F-4754-9004-ECEB42E9308A}"/>
                </a:ext>
              </a:extLst>
            </p:cNvPr>
            <p:cNvSpPr/>
            <p:nvPr/>
          </p:nvSpPr>
          <p:spPr>
            <a:xfrm>
              <a:off x="3850640" y="1709109"/>
              <a:ext cx="579120" cy="1178556"/>
            </a:xfrm>
            <a:prstGeom prst="rect">
              <a:avLst/>
            </a:prstGeom>
            <a:solidFill>
              <a:srgbClr val="B2D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УФ</a:t>
              </a:r>
            </a:p>
          </p:txBody>
        </p:sp>
        <p:sp>
          <p:nvSpPr>
            <p:cNvPr id="24" name="Прямоугольник 23">
              <a:extLst>
                <a:ext uri="{FF2B5EF4-FFF2-40B4-BE49-F238E27FC236}">
                  <a16:creationId xmlns:a16="http://schemas.microsoft.com/office/drawing/2014/main" id="{A7B1B170-A30E-46BA-B1DD-CFED435127E5}"/>
                </a:ext>
              </a:extLst>
            </p:cNvPr>
            <p:cNvSpPr/>
            <p:nvPr/>
          </p:nvSpPr>
          <p:spPr>
            <a:xfrm>
              <a:off x="4632960" y="1705143"/>
              <a:ext cx="1310640" cy="1178556"/>
            </a:xfrm>
            <a:prstGeom prst="rect">
              <a:avLst/>
            </a:prstGeom>
            <a:solidFill>
              <a:srgbClr val="EED4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ИК</a:t>
              </a:r>
            </a:p>
          </p:txBody>
        </p:sp>
        <p:sp>
          <p:nvSpPr>
            <p:cNvPr id="25" name="Прямоугольник 24">
              <a:extLst>
                <a:ext uri="{FF2B5EF4-FFF2-40B4-BE49-F238E27FC236}">
                  <a16:creationId xmlns:a16="http://schemas.microsoft.com/office/drawing/2014/main" id="{E803EB8E-412F-4781-8600-2960A1A70FCC}"/>
                </a:ext>
              </a:extLst>
            </p:cNvPr>
            <p:cNvSpPr/>
            <p:nvPr/>
          </p:nvSpPr>
          <p:spPr>
            <a:xfrm>
              <a:off x="5943600" y="1705143"/>
              <a:ext cx="1274226" cy="1178556"/>
            </a:xfrm>
            <a:prstGeom prst="rect">
              <a:avLst/>
            </a:prstGeom>
            <a:solidFill>
              <a:srgbClr val="EFB9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Микро-волновое</a:t>
              </a:r>
            </a:p>
          </p:txBody>
        </p:sp>
        <p:sp>
          <p:nvSpPr>
            <p:cNvPr id="26" name="Прямоугольник 25">
              <a:extLst>
                <a:ext uri="{FF2B5EF4-FFF2-40B4-BE49-F238E27FC236}">
                  <a16:creationId xmlns:a16="http://schemas.microsoft.com/office/drawing/2014/main" id="{8A6FB4D2-3EB2-4CC0-A32A-1E670004C448}"/>
                </a:ext>
              </a:extLst>
            </p:cNvPr>
            <p:cNvSpPr/>
            <p:nvPr/>
          </p:nvSpPr>
          <p:spPr>
            <a:xfrm>
              <a:off x="7217826" y="1705143"/>
              <a:ext cx="1184494" cy="1178556"/>
            </a:xfrm>
            <a:prstGeom prst="rect">
              <a:avLst/>
            </a:prstGeom>
            <a:solidFill>
              <a:srgbClr val="EEA8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Коротко-волновое</a:t>
              </a:r>
            </a:p>
          </p:txBody>
        </p:sp>
        <p:sp>
          <p:nvSpPr>
            <p:cNvPr id="27" name="Прямоугольник 26">
              <a:extLst>
                <a:ext uri="{FF2B5EF4-FFF2-40B4-BE49-F238E27FC236}">
                  <a16:creationId xmlns:a16="http://schemas.microsoft.com/office/drawing/2014/main" id="{1B1276BA-0040-44CC-9136-6AE9D9B69777}"/>
                </a:ext>
              </a:extLst>
            </p:cNvPr>
            <p:cNvSpPr/>
            <p:nvPr/>
          </p:nvSpPr>
          <p:spPr>
            <a:xfrm>
              <a:off x="8402320" y="1711619"/>
              <a:ext cx="3219866" cy="1178556"/>
            </a:xfrm>
            <a:prstGeom prst="rect">
              <a:avLst/>
            </a:prstGeom>
            <a:solidFill>
              <a:srgbClr val="EEA8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Длинноволновое</a:t>
              </a:r>
            </a:p>
          </p:txBody>
        </p:sp>
        <p:pic>
          <p:nvPicPr>
            <p:cNvPr id="5" name="Рисунок 4">
              <a:extLst>
                <a:ext uri="{FF2B5EF4-FFF2-40B4-BE49-F238E27FC236}">
                  <a16:creationId xmlns:a16="http://schemas.microsoft.com/office/drawing/2014/main" id="{CF2629B3-061C-43FF-8631-F7B80365301F}"/>
                </a:ext>
              </a:extLst>
            </p:cNvPr>
            <p:cNvPicPr>
              <a:picLocks noChangeAspect="1"/>
            </p:cNvPicPr>
            <p:nvPr/>
          </p:nvPicPr>
          <p:blipFill>
            <a:blip r:embed="rId3"/>
            <a:stretch>
              <a:fillRect/>
            </a:stretch>
          </p:blipFill>
          <p:spPr>
            <a:xfrm>
              <a:off x="4425271" y="1694982"/>
              <a:ext cx="222832" cy="1195191"/>
            </a:xfrm>
            <a:prstGeom prst="rect">
              <a:avLst/>
            </a:prstGeom>
            <a:ln>
              <a:solidFill>
                <a:schemeClr val="tx1"/>
              </a:solidFill>
            </a:ln>
          </p:spPr>
        </p:pic>
        <p:cxnSp>
          <p:nvCxnSpPr>
            <p:cNvPr id="7" name="Прямая соединительная линия 6">
              <a:extLst>
                <a:ext uri="{FF2B5EF4-FFF2-40B4-BE49-F238E27FC236}">
                  <a16:creationId xmlns:a16="http://schemas.microsoft.com/office/drawing/2014/main" id="{E3F266F4-F6EB-42A1-9220-51833FA96E16}"/>
                </a:ext>
              </a:extLst>
            </p:cNvPr>
            <p:cNvCxnSpPr>
              <a:cxnSpLocks/>
            </p:cNvCxnSpPr>
            <p:nvPr/>
          </p:nvCxnSpPr>
          <p:spPr>
            <a:xfrm flipV="1">
              <a:off x="1889416" y="3405148"/>
              <a:ext cx="2535855" cy="481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B7660083-EFBD-4204-8864-40D54B610C24}"/>
                </a:ext>
              </a:extLst>
            </p:cNvPr>
            <p:cNvCxnSpPr>
              <a:cxnSpLocks/>
            </p:cNvCxnSpPr>
            <p:nvPr/>
          </p:nvCxnSpPr>
          <p:spPr>
            <a:xfrm flipH="1" flipV="1">
              <a:off x="4648103" y="3405148"/>
              <a:ext cx="2569724" cy="481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0E357EF8-A30F-43D9-8B43-A73FC9F0FC43}"/>
                </a:ext>
              </a:extLst>
            </p:cNvPr>
            <p:cNvCxnSpPr/>
            <p:nvPr/>
          </p:nvCxnSpPr>
          <p:spPr>
            <a:xfrm flipV="1">
              <a:off x="731520" y="2763520"/>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7F3F7050-D80C-4FAF-BA32-89A0D2D984A4}"/>
                </a:ext>
              </a:extLst>
            </p:cNvPr>
            <p:cNvCxnSpPr/>
            <p:nvPr/>
          </p:nvCxnSpPr>
          <p:spPr>
            <a:xfrm flipV="1">
              <a:off x="1544320" y="2759834"/>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87C6DF7A-3AA7-4392-8F45-E0B0C63B066D}"/>
                </a:ext>
              </a:extLst>
            </p:cNvPr>
            <p:cNvCxnSpPr/>
            <p:nvPr/>
          </p:nvCxnSpPr>
          <p:spPr>
            <a:xfrm flipV="1">
              <a:off x="2336800" y="2759833"/>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A9597D5E-4DAB-4403-9A3D-61DCAC5B17A3}"/>
                </a:ext>
              </a:extLst>
            </p:cNvPr>
            <p:cNvCxnSpPr/>
            <p:nvPr/>
          </p:nvCxnSpPr>
          <p:spPr>
            <a:xfrm flipV="1">
              <a:off x="3058160" y="2758962"/>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3F31089A-34AD-4E65-9536-3BA147EDB3AF}"/>
                </a:ext>
              </a:extLst>
            </p:cNvPr>
            <p:cNvCxnSpPr/>
            <p:nvPr/>
          </p:nvCxnSpPr>
          <p:spPr>
            <a:xfrm flipV="1">
              <a:off x="400137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689125DE-1399-44A9-B487-2017BFE61862}"/>
                </a:ext>
              </a:extLst>
            </p:cNvPr>
            <p:cNvCxnSpPr/>
            <p:nvPr/>
          </p:nvCxnSpPr>
          <p:spPr>
            <a:xfrm flipV="1">
              <a:off x="4734560" y="2758961"/>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4A4DBADA-7656-4694-ABD3-43BF211D28CE}"/>
                </a:ext>
              </a:extLst>
            </p:cNvPr>
            <p:cNvCxnSpPr/>
            <p:nvPr/>
          </p:nvCxnSpPr>
          <p:spPr>
            <a:xfrm flipV="1">
              <a:off x="557784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3919FB44-434D-4F60-8E78-A6A0D1B34CF7}"/>
                </a:ext>
              </a:extLst>
            </p:cNvPr>
            <p:cNvCxnSpPr>
              <a:cxnSpLocks/>
            </p:cNvCxnSpPr>
            <p:nvPr/>
          </p:nvCxnSpPr>
          <p:spPr>
            <a:xfrm flipV="1">
              <a:off x="633984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ABF4DEB0-761A-400E-A7B3-6EFCC0CFAC4B}"/>
                </a:ext>
              </a:extLst>
            </p:cNvPr>
            <p:cNvCxnSpPr/>
            <p:nvPr/>
          </p:nvCxnSpPr>
          <p:spPr>
            <a:xfrm flipV="1">
              <a:off x="7217826" y="2758090"/>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EC5E1ED8-33D6-4A49-BAD9-091506AF91BA}"/>
                </a:ext>
              </a:extLst>
            </p:cNvPr>
            <p:cNvCxnSpPr/>
            <p:nvPr/>
          </p:nvCxnSpPr>
          <p:spPr>
            <a:xfrm flipV="1">
              <a:off x="8128000" y="2767486"/>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156FA957-D06A-4E4E-929F-B33F43D49DB2}"/>
                </a:ext>
              </a:extLst>
            </p:cNvPr>
            <p:cNvCxnSpPr/>
            <p:nvPr/>
          </p:nvCxnSpPr>
          <p:spPr>
            <a:xfrm flipV="1">
              <a:off x="8930640" y="2758089"/>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DA863EAF-34A7-4E96-9317-A59EE42BD397}"/>
                </a:ext>
              </a:extLst>
            </p:cNvPr>
            <p:cNvCxnSpPr/>
            <p:nvPr/>
          </p:nvCxnSpPr>
          <p:spPr>
            <a:xfrm flipV="1">
              <a:off x="9733280" y="2776775"/>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id="{EF6897CE-F4DE-4D73-8C3C-05363B32E195}"/>
                </a:ext>
              </a:extLst>
            </p:cNvPr>
            <p:cNvCxnSpPr/>
            <p:nvPr/>
          </p:nvCxnSpPr>
          <p:spPr>
            <a:xfrm flipV="1">
              <a:off x="10618054" y="2767485"/>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98D24B0-5992-4F25-BC53-EE3D27CB3484}"/>
                </a:ext>
              </a:extLst>
            </p:cNvPr>
            <p:cNvSpPr txBox="1"/>
            <p:nvPr/>
          </p:nvSpPr>
          <p:spPr>
            <a:xfrm>
              <a:off x="284481" y="277677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−16</a:t>
              </a:r>
            </a:p>
          </p:txBody>
        </p:sp>
        <p:sp>
          <p:nvSpPr>
            <p:cNvPr id="58" name="TextBox 57">
              <a:extLst>
                <a:ext uri="{FF2B5EF4-FFF2-40B4-BE49-F238E27FC236}">
                  <a16:creationId xmlns:a16="http://schemas.microsoft.com/office/drawing/2014/main" id="{B8F1D55D-2EA2-4EC5-B8F9-C5E44ED249D3}"/>
                </a:ext>
              </a:extLst>
            </p:cNvPr>
            <p:cNvSpPr txBox="1"/>
            <p:nvPr/>
          </p:nvSpPr>
          <p:spPr>
            <a:xfrm>
              <a:off x="1066801" y="276748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−14</a:t>
              </a:r>
            </a:p>
          </p:txBody>
        </p:sp>
        <p:sp>
          <p:nvSpPr>
            <p:cNvPr id="59" name="TextBox 58">
              <a:extLst>
                <a:ext uri="{FF2B5EF4-FFF2-40B4-BE49-F238E27FC236}">
                  <a16:creationId xmlns:a16="http://schemas.microsoft.com/office/drawing/2014/main" id="{E50E8697-814A-458B-A674-A7CB16D8E4DE}"/>
                </a:ext>
              </a:extLst>
            </p:cNvPr>
            <p:cNvSpPr txBox="1"/>
            <p:nvPr/>
          </p:nvSpPr>
          <p:spPr>
            <a:xfrm>
              <a:off x="1940560" y="276748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−12</a:t>
              </a:r>
            </a:p>
          </p:txBody>
        </p:sp>
        <p:sp>
          <p:nvSpPr>
            <p:cNvPr id="61" name="TextBox 60">
              <a:extLst>
                <a:ext uri="{FF2B5EF4-FFF2-40B4-BE49-F238E27FC236}">
                  <a16:creationId xmlns:a16="http://schemas.microsoft.com/office/drawing/2014/main" id="{E63D08BC-12E5-44FB-BA41-13CDC1690F65}"/>
                </a:ext>
              </a:extLst>
            </p:cNvPr>
            <p:cNvSpPr txBox="1"/>
            <p:nvPr/>
          </p:nvSpPr>
          <p:spPr>
            <a:xfrm>
              <a:off x="2715212" y="277677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−10</a:t>
              </a:r>
            </a:p>
          </p:txBody>
        </p:sp>
        <p:cxnSp>
          <p:nvCxnSpPr>
            <p:cNvPr id="62" name="Прямая соединительная линия 61">
              <a:extLst>
                <a:ext uri="{FF2B5EF4-FFF2-40B4-BE49-F238E27FC236}">
                  <a16:creationId xmlns:a16="http://schemas.microsoft.com/office/drawing/2014/main" id="{A6E11B10-2376-4AAB-84E9-25C5705ED1A0}"/>
                </a:ext>
              </a:extLst>
            </p:cNvPr>
            <p:cNvCxnSpPr>
              <a:cxnSpLocks/>
            </p:cNvCxnSpPr>
            <p:nvPr/>
          </p:nvCxnSpPr>
          <p:spPr>
            <a:xfrm flipV="1">
              <a:off x="4404264" y="2918324"/>
              <a:ext cx="0" cy="4907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6A13741D-B5C6-49F9-8798-7A3011AB4DC1}"/>
                </a:ext>
              </a:extLst>
            </p:cNvPr>
            <p:cNvCxnSpPr>
              <a:cxnSpLocks/>
            </p:cNvCxnSpPr>
            <p:nvPr/>
          </p:nvCxnSpPr>
          <p:spPr>
            <a:xfrm flipV="1">
              <a:off x="4632960" y="2922283"/>
              <a:ext cx="0" cy="4907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24CDA86-215E-4AB5-A727-4C767C6AC2F0}"/>
                </a:ext>
              </a:extLst>
            </p:cNvPr>
            <p:cNvSpPr txBox="1"/>
            <p:nvPr/>
          </p:nvSpPr>
          <p:spPr>
            <a:xfrm>
              <a:off x="3575726" y="2774490"/>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−8</a:t>
              </a:r>
            </a:p>
          </p:txBody>
        </p:sp>
        <p:sp>
          <p:nvSpPr>
            <p:cNvPr id="66" name="TextBox 65">
              <a:extLst>
                <a:ext uri="{FF2B5EF4-FFF2-40B4-BE49-F238E27FC236}">
                  <a16:creationId xmlns:a16="http://schemas.microsoft.com/office/drawing/2014/main" id="{B53AB7E4-B5DD-4E5A-A3E0-2968B20C508D}"/>
                </a:ext>
              </a:extLst>
            </p:cNvPr>
            <p:cNvSpPr txBox="1"/>
            <p:nvPr/>
          </p:nvSpPr>
          <p:spPr>
            <a:xfrm>
              <a:off x="4495702" y="276748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−6</a:t>
              </a:r>
            </a:p>
          </p:txBody>
        </p:sp>
        <p:sp>
          <p:nvSpPr>
            <p:cNvPr id="67" name="TextBox 66">
              <a:extLst>
                <a:ext uri="{FF2B5EF4-FFF2-40B4-BE49-F238E27FC236}">
                  <a16:creationId xmlns:a16="http://schemas.microsoft.com/office/drawing/2014/main" id="{78DFFE77-392B-4093-B7F8-01B211BC4E62}"/>
                </a:ext>
              </a:extLst>
            </p:cNvPr>
            <p:cNvSpPr txBox="1"/>
            <p:nvPr/>
          </p:nvSpPr>
          <p:spPr>
            <a:xfrm>
              <a:off x="5187270" y="278606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−4</a:t>
              </a:r>
            </a:p>
          </p:txBody>
        </p:sp>
        <p:sp>
          <p:nvSpPr>
            <p:cNvPr id="68" name="TextBox 67">
              <a:extLst>
                <a:ext uri="{FF2B5EF4-FFF2-40B4-BE49-F238E27FC236}">
                  <a16:creationId xmlns:a16="http://schemas.microsoft.com/office/drawing/2014/main" id="{6E56C399-EE9A-4030-8834-FD9EDC26A7C7}"/>
                </a:ext>
              </a:extLst>
            </p:cNvPr>
            <p:cNvSpPr txBox="1"/>
            <p:nvPr/>
          </p:nvSpPr>
          <p:spPr>
            <a:xfrm>
              <a:off x="5902107" y="2786065"/>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−2</a:t>
              </a:r>
            </a:p>
          </p:txBody>
        </p:sp>
        <p:sp>
          <p:nvSpPr>
            <p:cNvPr id="69" name="TextBox 68">
              <a:extLst>
                <a:ext uri="{FF2B5EF4-FFF2-40B4-BE49-F238E27FC236}">
                  <a16:creationId xmlns:a16="http://schemas.microsoft.com/office/drawing/2014/main" id="{05311D3B-8710-43BC-99D5-A80099253206}"/>
                </a:ext>
              </a:extLst>
            </p:cNvPr>
            <p:cNvSpPr txBox="1"/>
            <p:nvPr/>
          </p:nvSpPr>
          <p:spPr>
            <a:xfrm>
              <a:off x="6766560" y="2766532"/>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0</a:t>
              </a:r>
            </a:p>
          </p:txBody>
        </p:sp>
        <p:sp>
          <p:nvSpPr>
            <p:cNvPr id="70" name="TextBox 69">
              <a:extLst>
                <a:ext uri="{FF2B5EF4-FFF2-40B4-BE49-F238E27FC236}">
                  <a16:creationId xmlns:a16="http://schemas.microsoft.com/office/drawing/2014/main" id="{EACD1881-FC47-4E97-8397-F02768E90DD0}"/>
                </a:ext>
              </a:extLst>
            </p:cNvPr>
            <p:cNvSpPr txBox="1"/>
            <p:nvPr/>
          </p:nvSpPr>
          <p:spPr>
            <a:xfrm>
              <a:off x="7670800" y="2758089"/>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2</a:t>
              </a:r>
            </a:p>
          </p:txBody>
        </p:sp>
        <p:sp>
          <p:nvSpPr>
            <p:cNvPr id="71" name="TextBox 70">
              <a:extLst>
                <a:ext uri="{FF2B5EF4-FFF2-40B4-BE49-F238E27FC236}">
                  <a16:creationId xmlns:a16="http://schemas.microsoft.com/office/drawing/2014/main" id="{E45642CC-BCB9-486A-8FBA-FE4421376253}"/>
                </a:ext>
              </a:extLst>
            </p:cNvPr>
            <p:cNvSpPr txBox="1"/>
            <p:nvPr/>
          </p:nvSpPr>
          <p:spPr>
            <a:xfrm>
              <a:off x="8513323" y="2767433"/>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4</a:t>
              </a:r>
            </a:p>
          </p:txBody>
        </p:sp>
        <p:sp>
          <p:nvSpPr>
            <p:cNvPr id="72" name="TextBox 71">
              <a:extLst>
                <a:ext uri="{FF2B5EF4-FFF2-40B4-BE49-F238E27FC236}">
                  <a16:creationId xmlns:a16="http://schemas.microsoft.com/office/drawing/2014/main" id="{EB6415E5-21FA-472D-A7DF-5A77C8DEBAF2}"/>
                </a:ext>
              </a:extLst>
            </p:cNvPr>
            <p:cNvSpPr txBox="1"/>
            <p:nvPr/>
          </p:nvSpPr>
          <p:spPr>
            <a:xfrm>
              <a:off x="9276080" y="2767091"/>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6</a:t>
              </a:r>
            </a:p>
          </p:txBody>
        </p:sp>
        <p:sp>
          <p:nvSpPr>
            <p:cNvPr id="73" name="TextBox 72">
              <a:extLst>
                <a:ext uri="{FF2B5EF4-FFF2-40B4-BE49-F238E27FC236}">
                  <a16:creationId xmlns:a16="http://schemas.microsoft.com/office/drawing/2014/main" id="{C8722A86-C94D-4E21-A472-5C8804D7EED3}"/>
                </a:ext>
              </a:extLst>
            </p:cNvPr>
            <p:cNvSpPr txBox="1"/>
            <p:nvPr/>
          </p:nvSpPr>
          <p:spPr>
            <a:xfrm>
              <a:off x="10179563" y="2766532"/>
              <a:ext cx="914400" cy="914400"/>
            </a:xfrm>
            <a:prstGeom prst="rect">
              <a:avLst/>
            </a:prstGeom>
          </p:spPr>
          <p:txBody>
            <a:bodyPr vert="horz" wrap="non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10</a:t>
              </a:r>
              <a:r>
                <a:rPr lang="ru-RU" sz="2000" baseline="30000" dirty="0">
                  <a:latin typeface="Arial" panose="020B0604020202020204" pitchFamily="34" charset="0"/>
                  <a:cs typeface="Arial" panose="020B0604020202020204" pitchFamily="34" charset="0"/>
                </a:rPr>
                <a:t>8</a:t>
              </a:r>
            </a:p>
          </p:txBody>
        </p:sp>
        <p:sp>
          <p:nvSpPr>
            <p:cNvPr id="37" name="TextBox 36">
              <a:extLst>
                <a:ext uri="{FF2B5EF4-FFF2-40B4-BE49-F238E27FC236}">
                  <a16:creationId xmlns:a16="http://schemas.microsoft.com/office/drawing/2014/main" id="{A8F0EEC4-4FF6-4009-99FE-DCE592605E3C}"/>
                </a:ext>
              </a:extLst>
            </p:cNvPr>
            <p:cNvSpPr txBox="1"/>
            <p:nvPr/>
          </p:nvSpPr>
          <p:spPr>
            <a:xfrm>
              <a:off x="8585200" y="3287039"/>
              <a:ext cx="3877321" cy="615600"/>
            </a:xfrm>
            <a:prstGeom prst="rect">
              <a:avLst/>
            </a:prstGeom>
          </p:spPr>
          <p:txBody>
            <a:bodyPr vert="horz" wrap="square" lIns="91440" tIns="45720" rIns="91440" bIns="45720" rtlCol="0" anchor="ctr">
              <a:normAutofit/>
            </a:bodyPr>
            <a:lstStyle/>
            <a:p>
              <a:pPr algn="ctr"/>
              <a:r>
                <a:rPr lang="ru-RU" sz="2000" dirty="0">
                  <a:latin typeface="Arial" panose="020B0604020202020204" pitchFamily="34" charset="0"/>
                  <a:cs typeface="Arial" panose="020B0604020202020204" pitchFamily="34" charset="0"/>
                </a:rPr>
                <a:t>Длина волны (</a:t>
              </a:r>
              <a:r>
                <a:rPr lang="el-GR" sz="2000" dirty="0">
                  <a:latin typeface="Arial" panose="020B0604020202020204" pitchFamily="34" charset="0"/>
                  <a:cs typeface="Arial" panose="020B0604020202020204" pitchFamily="34" charset="0"/>
                </a:rPr>
                <a:t>λ</a:t>
              </a:r>
              <a:r>
                <a:rPr lang="ru-RU" sz="2000" dirty="0">
                  <a:latin typeface="Arial" panose="020B0604020202020204" pitchFamily="34" charset="0"/>
                  <a:cs typeface="Arial" panose="020B0604020202020204" pitchFamily="34" charset="0"/>
                </a:rPr>
                <a:t>), м</a:t>
              </a:r>
            </a:p>
          </p:txBody>
        </p:sp>
      </p:grpSp>
      <p:sp>
        <p:nvSpPr>
          <p:cNvPr id="6" name="TextBox 5">
            <a:extLst>
              <a:ext uri="{FF2B5EF4-FFF2-40B4-BE49-F238E27FC236}">
                <a16:creationId xmlns:a16="http://schemas.microsoft.com/office/drawing/2014/main" id="{EF70C002-A6B5-4CAB-BED9-76F2BAAD69D1}"/>
              </a:ext>
            </a:extLst>
          </p:cNvPr>
          <p:cNvSpPr txBox="1"/>
          <p:nvPr/>
        </p:nvSpPr>
        <p:spPr>
          <a:xfrm>
            <a:off x="2062135" y="3007953"/>
            <a:ext cx="5241489" cy="823385"/>
          </a:xfrm>
          <a:prstGeom prst="rect">
            <a:avLst/>
          </a:prstGeom>
        </p:spPr>
        <p:txBody>
          <a:bodyPr vert="horz" wrap="none" lIns="91440" tIns="45720" rIns="91440" bIns="45720" rtlCol="0" anchor="ctr">
            <a:normAutofit/>
          </a:bodyPr>
          <a:lstStyle/>
          <a:p>
            <a:pPr algn="ctr"/>
            <a:r>
              <a:rPr lang="ru-RU" sz="2800" dirty="0">
                <a:latin typeface="Arial" panose="020B0604020202020204" pitchFamily="34" charset="0"/>
                <a:cs typeface="Arial" panose="020B0604020202020204" pitchFamily="34" charset="0"/>
              </a:rPr>
              <a:t>Видимый</a:t>
            </a:r>
          </a:p>
        </p:txBody>
      </p:sp>
      <p:sp>
        <p:nvSpPr>
          <p:cNvPr id="74" name="TextBox 73">
            <a:extLst>
              <a:ext uri="{FF2B5EF4-FFF2-40B4-BE49-F238E27FC236}">
                <a16:creationId xmlns:a16="http://schemas.microsoft.com/office/drawing/2014/main" id="{96FDDB43-127D-43B6-93AB-5003FBEEFC9F}"/>
              </a:ext>
            </a:extLst>
          </p:cNvPr>
          <p:cNvSpPr txBox="1"/>
          <p:nvPr/>
        </p:nvSpPr>
        <p:spPr>
          <a:xfrm>
            <a:off x="1712184" y="4191847"/>
            <a:ext cx="914400" cy="369332"/>
          </a:xfrm>
          <a:prstGeom prst="rect">
            <a:avLst/>
          </a:prstGeom>
          <a:noFill/>
        </p:spPr>
        <p:txBody>
          <a:bodyPr wrap="square">
            <a:spAutoFit/>
          </a:bodyPr>
          <a:lstStyle/>
          <a:p>
            <a:pPr algn="ctr"/>
            <a:r>
              <a:rPr lang="ru-RU" sz="1800" dirty="0">
                <a:latin typeface="Arial" panose="020B0604020202020204" pitchFamily="34" charset="0"/>
                <a:cs typeface="Arial" panose="020B0604020202020204" pitchFamily="34" charset="0"/>
              </a:rPr>
              <a:t>3,1 эВ</a:t>
            </a:r>
            <a:endParaRPr lang="ru-RU" dirty="0"/>
          </a:p>
        </p:txBody>
      </p:sp>
      <p:sp>
        <p:nvSpPr>
          <p:cNvPr id="75" name="TextBox 74">
            <a:extLst>
              <a:ext uri="{FF2B5EF4-FFF2-40B4-BE49-F238E27FC236}">
                <a16:creationId xmlns:a16="http://schemas.microsoft.com/office/drawing/2014/main" id="{5EE6B3FA-01D7-4EBC-AA50-F6136E9CF695}"/>
              </a:ext>
            </a:extLst>
          </p:cNvPr>
          <p:cNvSpPr txBox="1"/>
          <p:nvPr/>
        </p:nvSpPr>
        <p:spPr>
          <a:xfrm>
            <a:off x="3418903" y="4193565"/>
            <a:ext cx="914400" cy="369332"/>
          </a:xfrm>
          <a:prstGeom prst="rect">
            <a:avLst/>
          </a:prstGeom>
          <a:noFill/>
        </p:spPr>
        <p:txBody>
          <a:bodyPr wrap="square">
            <a:spAutoFit/>
          </a:bodyPr>
          <a:lstStyle/>
          <a:p>
            <a:pPr algn="ctr"/>
            <a:r>
              <a:rPr lang="ru-RU" sz="1800" dirty="0">
                <a:latin typeface="Arial" panose="020B0604020202020204" pitchFamily="34" charset="0"/>
                <a:cs typeface="Arial" panose="020B0604020202020204" pitchFamily="34" charset="0"/>
              </a:rPr>
              <a:t>2,5 эВ</a:t>
            </a:r>
            <a:endParaRPr lang="ru-RU" dirty="0"/>
          </a:p>
        </p:txBody>
      </p:sp>
      <p:sp>
        <p:nvSpPr>
          <p:cNvPr id="76" name="TextBox 75">
            <a:extLst>
              <a:ext uri="{FF2B5EF4-FFF2-40B4-BE49-F238E27FC236}">
                <a16:creationId xmlns:a16="http://schemas.microsoft.com/office/drawing/2014/main" id="{8E422688-9656-4EEA-82B1-9933EF5D9494}"/>
              </a:ext>
            </a:extLst>
          </p:cNvPr>
          <p:cNvSpPr txBox="1"/>
          <p:nvPr/>
        </p:nvSpPr>
        <p:spPr>
          <a:xfrm>
            <a:off x="5125622" y="4191606"/>
            <a:ext cx="914400" cy="369332"/>
          </a:xfrm>
          <a:prstGeom prst="rect">
            <a:avLst/>
          </a:prstGeom>
          <a:noFill/>
        </p:spPr>
        <p:txBody>
          <a:bodyPr wrap="square">
            <a:spAutoFit/>
          </a:bodyPr>
          <a:lstStyle/>
          <a:p>
            <a:pPr algn="ctr"/>
            <a:r>
              <a:rPr lang="ru-RU" dirty="0">
                <a:latin typeface="Arial" panose="020B0604020202020204" pitchFamily="34" charset="0"/>
                <a:cs typeface="Arial" panose="020B0604020202020204" pitchFamily="34" charset="0"/>
              </a:rPr>
              <a:t>2</a:t>
            </a:r>
            <a:r>
              <a:rPr lang="ru-RU" sz="1800" dirty="0">
                <a:latin typeface="Arial" panose="020B0604020202020204" pitchFamily="34" charset="0"/>
                <a:cs typeface="Arial" panose="020B0604020202020204" pitchFamily="34" charset="0"/>
              </a:rPr>
              <a:t>,1 эВ</a:t>
            </a:r>
            <a:endParaRPr lang="ru-RU" dirty="0"/>
          </a:p>
        </p:txBody>
      </p:sp>
      <p:sp>
        <p:nvSpPr>
          <p:cNvPr id="77" name="TextBox 76">
            <a:extLst>
              <a:ext uri="{FF2B5EF4-FFF2-40B4-BE49-F238E27FC236}">
                <a16:creationId xmlns:a16="http://schemas.microsoft.com/office/drawing/2014/main" id="{858BA546-525A-43E3-9A1F-AD5976831C58}"/>
              </a:ext>
            </a:extLst>
          </p:cNvPr>
          <p:cNvSpPr txBox="1"/>
          <p:nvPr/>
        </p:nvSpPr>
        <p:spPr>
          <a:xfrm>
            <a:off x="6809344" y="4191606"/>
            <a:ext cx="914400" cy="369332"/>
          </a:xfrm>
          <a:prstGeom prst="rect">
            <a:avLst/>
          </a:prstGeom>
          <a:noFill/>
        </p:spPr>
        <p:txBody>
          <a:bodyPr wrap="square">
            <a:spAutoFit/>
          </a:bodyPr>
          <a:lstStyle/>
          <a:p>
            <a:pPr algn="ctr"/>
            <a:r>
              <a:rPr lang="ru-RU" sz="1800" dirty="0">
                <a:latin typeface="Arial" panose="020B0604020202020204" pitchFamily="34" charset="0"/>
                <a:cs typeface="Arial" panose="020B0604020202020204" pitchFamily="34" charset="0"/>
              </a:rPr>
              <a:t>1,8 эВ</a:t>
            </a:r>
            <a:endParaRPr lang="ru-RU" dirty="0"/>
          </a:p>
        </p:txBody>
      </p:sp>
      <p:sp>
        <p:nvSpPr>
          <p:cNvPr id="9" name="Прямоугольник 8">
            <a:extLst>
              <a:ext uri="{FF2B5EF4-FFF2-40B4-BE49-F238E27FC236}">
                <a16:creationId xmlns:a16="http://schemas.microsoft.com/office/drawing/2014/main" id="{3993D918-D568-4789-B39B-627C93760835}"/>
              </a:ext>
            </a:extLst>
          </p:cNvPr>
          <p:cNvSpPr/>
          <p:nvPr/>
        </p:nvSpPr>
        <p:spPr>
          <a:xfrm>
            <a:off x="422781" y="3013055"/>
            <a:ext cx="1585814" cy="818284"/>
          </a:xfrm>
          <a:prstGeom prst="rect">
            <a:avLst/>
          </a:prstGeom>
          <a:solidFill>
            <a:srgbClr val="B2D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8" name="Прямая соединительная линия 77">
            <a:extLst>
              <a:ext uri="{FF2B5EF4-FFF2-40B4-BE49-F238E27FC236}">
                <a16:creationId xmlns:a16="http://schemas.microsoft.com/office/drawing/2014/main" id="{EC9B8843-C701-4302-9AA2-9D9C286BFDAB}"/>
              </a:ext>
            </a:extLst>
          </p:cNvPr>
          <p:cNvCxnSpPr/>
          <p:nvPr/>
        </p:nvCxnSpPr>
        <p:spPr>
          <a:xfrm flipV="1">
            <a:off x="434051" y="3698713"/>
            <a:ext cx="0" cy="2420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C39AF77F-4505-4E2F-A194-272E72AC3FCB}"/>
              </a:ext>
            </a:extLst>
          </p:cNvPr>
          <p:cNvSpPr txBox="1"/>
          <p:nvPr/>
        </p:nvSpPr>
        <p:spPr>
          <a:xfrm>
            <a:off x="-17839" y="4191606"/>
            <a:ext cx="1001681" cy="369332"/>
          </a:xfrm>
          <a:prstGeom prst="rect">
            <a:avLst/>
          </a:prstGeom>
          <a:noFill/>
        </p:spPr>
        <p:txBody>
          <a:bodyPr wrap="square">
            <a:spAutoFit/>
          </a:bodyPr>
          <a:lstStyle/>
          <a:p>
            <a:pPr algn="ctr"/>
            <a:r>
              <a:rPr lang="ru-RU" dirty="0">
                <a:latin typeface="Arial" panose="020B0604020202020204" pitchFamily="34" charset="0"/>
                <a:cs typeface="Arial" panose="020B0604020202020204" pitchFamily="34" charset="0"/>
              </a:rPr>
              <a:t>12</a:t>
            </a:r>
            <a:r>
              <a:rPr lang="ru-RU" sz="1800" dirty="0">
                <a:latin typeface="Arial" panose="020B0604020202020204" pitchFamily="34" charset="0"/>
                <a:cs typeface="Arial" panose="020B0604020202020204" pitchFamily="34" charset="0"/>
              </a:rPr>
              <a:t>,4 эВ</a:t>
            </a:r>
            <a:endParaRPr lang="ru-RU" dirty="0"/>
          </a:p>
        </p:txBody>
      </p:sp>
      <p:sp>
        <p:nvSpPr>
          <p:cNvPr id="10" name="TextBox 9">
            <a:extLst>
              <a:ext uri="{FF2B5EF4-FFF2-40B4-BE49-F238E27FC236}">
                <a16:creationId xmlns:a16="http://schemas.microsoft.com/office/drawing/2014/main" id="{005E335A-9250-4DA7-858A-B0EC9B219500}"/>
              </a:ext>
            </a:extLst>
          </p:cNvPr>
          <p:cNvSpPr txBox="1"/>
          <p:nvPr/>
        </p:nvSpPr>
        <p:spPr>
          <a:xfrm>
            <a:off x="-21003" y="3601704"/>
            <a:ext cx="914400" cy="914400"/>
          </a:xfrm>
          <a:prstGeom prst="rect">
            <a:avLst/>
          </a:prstGeom>
        </p:spPr>
        <p:txBody>
          <a:bodyPr vert="horz" wrap="none" lIns="91440" tIns="45720" rIns="91440" bIns="45720" rtlCol="0" anchor="ctr">
            <a:normAutofit/>
          </a:bodyPr>
          <a:lstStyle/>
          <a:p>
            <a:pPr algn="ctr"/>
            <a:r>
              <a:rPr lang="ru-RU" sz="1600" dirty="0">
                <a:solidFill>
                  <a:srgbClr val="696866"/>
                </a:solidFill>
                <a:latin typeface="Arial" panose="020B0604020202020204" pitchFamily="34" charset="0"/>
                <a:cs typeface="Arial" panose="020B0604020202020204" pitchFamily="34" charset="0"/>
              </a:rPr>
              <a:t>100</a:t>
            </a:r>
            <a:endParaRPr lang="ru-RU" sz="2800" dirty="0">
              <a:solidFill>
                <a:srgbClr val="696866"/>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F391D7D6-6EC3-4EEA-A2C2-EC130860DA50}"/>
              </a:ext>
            </a:extLst>
          </p:cNvPr>
          <p:cNvSpPr txBox="1"/>
          <p:nvPr/>
        </p:nvSpPr>
        <p:spPr>
          <a:xfrm>
            <a:off x="412750" y="3008713"/>
            <a:ext cx="1618996" cy="823385"/>
          </a:xfrm>
          <a:prstGeom prst="rect">
            <a:avLst/>
          </a:prstGeom>
        </p:spPr>
        <p:txBody>
          <a:bodyPr vert="horz" wrap="none" lIns="91440" tIns="45720" rIns="91440" bIns="45720" rtlCol="0" anchor="ctr">
            <a:normAutofit/>
          </a:bodyPr>
          <a:lstStyle/>
          <a:p>
            <a:pPr algn="ctr"/>
            <a:r>
              <a:rPr lang="ru-RU" sz="2800" dirty="0">
                <a:latin typeface="Arial" panose="020B0604020202020204" pitchFamily="34" charset="0"/>
                <a:cs typeface="Arial" panose="020B0604020202020204" pitchFamily="34" charset="0"/>
              </a:rPr>
              <a:t>УФ</a:t>
            </a:r>
          </a:p>
        </p:txBody>
      </p:sp>
      <p:pic>
        <p:nvPicPr>
          <p:cNvPr id="31746" name="Picture 2" descr="undefined">
            <a:extLst>
              <a:ext uri="{FF2B5EF4-FFF2-40B4-BE49-F238E27FC236}">
                <a16:creationId xmlns:a16="http://schemas.microsoft.com/office/drawing/2014/main" id="{9CCFF5BC-1882-4E66-BB2A-61BDC53A8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630" y="3205590"/>
            <a:ext cx="3877321" cy="33702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BCFF3D40-F86E-41F8-B42E-6DDEB8ABCDFB}"/>
                  </a:ext>
                </a:extLst>
              </p:cNvPr>
              <p:cNvSpPr txBox="1"/>
              <p:nvPr/>
            </p:nvSpPr>
            <p:spPr>
              <a:xfrm>
                <a:off x="1026763" y="4989516"/>
                <a:ext cx="5913975" cy="1094174"/>
              </a:xfrm>
              <a:prstGeom prst="rect">
                <a:avLst/>
              </a:prstGeom>
              <a:ln w="38100">
                <a:solidFill>
                  <a:srgbClr val="DF0318"/>
                </a:solidFill>
              </a:ln>
            </p:spPr>
            <p:txBody>
              <a:bodyPr vert="horz" wrap="non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Arial" panose="020B0604020202020204" pitchFamily="34" charset="0"/>
                        </a:rPr>
                        <m:t>𝐸</m:t>
                      </m:r>
                      <m:d>
                        <m:dPr>
                          <m:begChr m:val="["/>
                          <m:endChr m:val="]"/>
                          <m:ctrlPr>
                            <a:rPr lang="en-US" sz="3200" b="0" i="1" smtClean="0">
                              <a:latin typeface="Cambria Math" panose="02040503050406030204" pitchFamily="18" charset="0"/>
                              <a:cs typeface="Arial" panose="020B0604020202020204" pitchFamily="34" charset="0"/>
                            </a:rPr>
                          </m:ctrlPr>
                        </m:dPr>
                        <m:e>
                          <m:r>
                            <a:rPr lang="ru-RU" sz="3200" b="0" i="1" smtClean="0">
                              <a:latin typeface="Cambria Math" panose="02040503050406030204" pitchFamily="18" charset="0"/>
                              <a:cs typeface="Arial" panose="020B0604020202020204" pitchFamily="34" charset="0"/>
                            </a:rPr>
                            <m:t>эВ</m:t>
                          </m:r>
                        </m:e>
                      </m:d>
                      <m:r>
                        <a:rPr lang="en-US" sz="3200" b="0" i="1" smtClean="0">
                          <a:latin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ea typeface="Cambria Math" panose="02040503050406030204" pitchFamily="18" charset="0"/>
                              <a:cs typeface="Arial" panose="020B0604020202020204" pitchFamily="34" charset="0"/>
                            </a:rPr>
                            <m:t>h</m:t>
                          </m:r>
                          <m:r>
                            <a:rPr lang="en-US" sz="3200" b="0" i="1" smtClean="0">
                              <a:latin typeface="Cambria Math" panose="02040503050406030204" pitchFamily="18" charset="0"/>
                              <a:ea typeface="Cambria Math" panose="02040503050406030204" pitchFamily="18" charset="0"/>
                              <a:cs typeface="Arial" panose="020B0604020202020204" pitchFamily="34" charset="0"/>
                            </a:rPr>
                            <m:t>𝑐</m:t>
                          </m:r>
                        </m:num>
                        <m:den>
                          <m:r>
                            <a:rPr lang="en-US" sz="3200" b="0" i="1" smtClean="0">
                              <a:latin typeface="Cambria Math" panose="02040503050406030204" pitchFamily="18" charset="0"/>
                              <a:ea typeface="Cambria Math" panose="02040503050406030204" pitchFamily="18" charset="0"/>
                              <a:cs typeface="Arial" panose="020B0604020202020204" pitchFamily="34" charset="0"/>
                            </a:rPr>
                            <m:t>𝜆</m:t>
                          </m:r>
                        </m:den>
                      </m:f>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𝑒</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1240</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𝜆</m:t>
                      </m:r>
                      <m:r>
                        <a:rPr lang="en-US" sz="3200" b="0" i="1" smtClean="0">
                          <a:latin typeface="Cambria Math" panose="02040503050406030204" pitchFamily="18" charset="0"/>
                          <a:ea typeface="Cambria Math" panose="02040503050406030204" pitchFamily="18" charset="0"/>
                          <a:cs typeface="Arial" panose="020B0604020202020204" pitchFamily="34" charset="0"/>
                        </a:rPr>
                        <m:t>[нм]</m:t>
                      </m:r>
                    </m:oMath>
                  </m:oMathPara>
                </a14:m>
                <a:endParaRPr lang="ru-RU" sz="3200" dirty="0">
                  <a:latin typeface="Arial" panose="020B0604020202020204" pitchFamily="34" charset="0"/>
                  <a:cs typeface="Arial" panose="020B0604020202020204" pitchFamily="34" charset="0"/>
                </a:endParaRPr>
              </a:p>
            </p:txBody>
          </p:sp>
        </mc:Choice>
        <mc:Fallback xmlns="">
          <p:sp>
            <p:nvSpPr>
              <p:cNvPr id="82" name="TextBox 81">
                <a:extLst>
                  <a:ext uri="{FF2B5EF4-FFF2-40B4-BE49-F238E27FC236}">
                    <a16:creationId xmlns:a16="http://schemas.microsoft.com/office/drawing/2014/main" id="{BCFF3D40-F86E-41F8-B42E-6DDEB8ABCDFB}"/>
                  </a:ext>
                </a:extLst>
              </p:cNvPr>
              <p:cNvSpPr txBox="1">
                <a:spLocks noRot="1" noChangeAspect="1" noMove="1" noResize="1" noEditPoints="1" noAdjustHandles="1" noChangeArrowheads="1" noChangeShapeType="1" noTextEdit="1"/>
              </p:cNvSpPr>
              <p:nvPr/>
            </p:nvSpPr>
            <p:spPr>
              <a:xfrm>
                <a:off x="1026763" y="4989516"/>
                <a:ext cx="5913975" cy="1094174"/>
              </a:xfrm>
              <a:prstGeom prst="rect">
                <a:avLst/>
              </a:prstGeom>
              <a:blipFill>
                <a:blip r:embed="rId5"/>
                <a:stretch>
                  <a:fillRect/>
                </a:stretch>
              </a:blipFill>
              <a:ln w="38100">
                <a:solidFill>
                  <a:srgbClr val="DF0318"/>
                </a:solidFill>
              </a:ln>
            </p:spPr>
            <p:txBody>
              <a:bodyPr/>
              <a:lstStyle/>
              <a:p>
                <a:r>
                  <a:rPr lang="ru-RU">
                    <a:noFill/>
                  </a:rPr>
                  <a:t> </a:t>
                </a:r>
              </a:p>
            </p:txBody>
          </p:sp>
        </mc:Fallback>
      </mc:AlternateContent>
    </p:spTree>
    <p:extLst>
      <p:ext uri="{BB962C8B-B14F-4D97-AF65-F5344CB8AC3E}">
        <p14:creationId xmlns:p14="http://schemas.microsoft.com/office/powerpoint/2010/main" val="252177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Google Shape;107;p16">
            <a:extLst>
              <a:ext uri="{FF2B5EF4-FFF2-40B4-BE49-F238E27FC236}">
                <a16:creationId xmlns:a16="http://schemas.microsoft.com/office/drawing/2014/main" id="{062D891D-9A80-486D-AA5E-39DD115C7A9F}"/>
              </a:ext>
            </a:extLst>
          </p:cNvPr>
          <p:cNvSpPr txBox="1"/>
          <p:nvPr/>
        </p:nvSpPr>
        <p:spPr>
          <a:xfrm>
            <a:off x="0" y="-330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t>Собери свой спектр</a:t>
            </a:r>
            <a:endParaRPr sz="2800" dirty="0"/>
          </a:p>
        </p:txBody>
      </p:sp>
      <p:cxnSp>
        <p:nvCxnSpPr>
          <p:cNvPr id="45" name="Прямая соединительная линия 44">
            <a:extLst>
              <a:ext uri="{FF2B5EF4-FFF2-40B4-BE49-F238E27FC236}">
                <a16:creationId xmlns:a16="http://schemas.microsoft.com/office/drawing/2014/main" id="{C658617F-8090-47E0-B3D8-1D4EFC32420D}"/>
              </a:ext>
            </a:extLst>
          </p:cNvPr>
          <p:cNvCxnSpPr/>
          <p:nvPr/>
        </p:nvCxnSpPr>
        <p:spPr>
          <a:xfrm>
            <a:off x="-9939" y="612300"/>
            <a:ext cx="12201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B18795-9E8B-407C-946C-4AA403C3B522}"/>
              </a:ext>
            </a:extLst>
          </p:cNvPr>
          <p:cNvSpPr txBox="1"/>
          <p:nvPr/>
        </p:nvSpPr>
        <p:spPr>
          <a:xfrm>
            <a:off x="1331843" y="983973"/>
            <a:ext cx="914400" cy="914400"/>
          </a:xfrm>
          <a:prstGeom prst="rect">
            <a:avLst/>
          </a:prstGeom>
        </p:spPr>
        <p:txBody>
          <a:bodyPr vert="horz" wrap="none" lIns="91440" tIns="45720" rIns="91440" bIns="45720" rtlCol="0" anchor="ctr">
            <a:normAutofit/>
          </a:bodyPr>
          <a:lstStyle/>
          <a:p>
            <a:pPr algn="ctr"/>
            <a:r>
              <a:rPr lang="ru-RU" sz="3200" dirty="0">
                <a:latin typeface="Arial" panose="020B0604020202020204" pitchFamily="34" charset="0"/>
                <a:cs typeface="Arial" panose="020B0604020202020204" pitchFamily="34" charset="0"/>
              </a:rPr>
              <a:t>ИК-излучение</a:t>
            </a:r>
          </a:p>
        </p:txBody>
      </p:sp>
      <p:sp>
        <p:nvSpPr>
          <p:cNvPr id="6" name="TextBox 5">
            <a:extLst>
              <a:ext uri="{FF2B5EF4-FFF2-40B4-BE49-F238E27FC236}">
                <a16:creationId xmlns:a16="http://schemas.microsoft.com/office/drawing/2014/main" id="{D706DF29-01D4-4517-8FD0-BC9DB8F7749D}"/>
              </a:ext>
            </a:extLst>
          </p:cNvPr>
          <p:cNvSpPr txBox="1"/>
          <p:nvPr/>
        </p:nvSpPr>
        <p:spPr>
          <a:xfrm>
            <a:off x="1543878" y="4283765"/>
            <a:ext cx="914400" cy="914400"/>
          </a:xfrm>
          <a:prstGeom prst="rect">
            <a:avLst/>
          </a:prstGeom>
        </p:spPr>
        <p:txBody>
          <a:bodyPr vert="horz" wrap="none" lIns="91440" tIns="45720" rIns="91440" bIns="45720" rtlCol="0" anchor="ctr">
            <a:normAutofit fontScale="92500" lnSpcReduction="10000"/>
          </a:bodyPr>
          <a:lstStyle/>
          <a:p>
            <a:pPr algn="ctr"/>
            <a:r>
              <a:rPr lang="ru-RU" sz="3200" dirty="0">
                <a:latin typeface="Arial" panose="020B0604020202020204" pitchFamily="34" charset="0"/>
                <a:cs typeface="Arial" panose="020B0604020202020204" pitchFamily="34" charset="0"/>
              </a:rPr>
              <a:t>Рентгеновское</a:t>
            </a:r>
            <a:br>
              <a:rPr lang="ru-RU" sz="3200" dirty="0">
                <a:latin typeface="Arial" panose="020B0604020202020204" pitchFamily="34" charset="0"/>
                <a:cs typeface="Arial" panose="020B0604020202020204" pitchFamily="34" charset="0"/>
              </a:rPr>
            </a:br>
            <a:r>
              <a:rPr lang="ru-RU" sz="3200" dirty="0">
                <a:latin typeface="Arial" panose="020B0604020202020204" pitchFamily="34" charset="0"/>
                <a:cs typeface="Arial" panose="020B0604020202020204" pitchFamily="34" charset="0"/>
              </a:rPr>
              <a:t>излучение</a:t>
            </a:r>
          </a:p>
        </p:txBody>
      </p:sp>
      <p:sp>
        <p:nvSpPr>
          <p:cNvPr id="7" name="TextBox 6">
            <a:extLst>
              <a:ext uri="{FF2B5EF4-FFF2-40B4-BE49-F238E27FC236}">
                <a16:creationId xmlns:a16="http://schemas.microsoft.com/office/drawing/2014/main" id="{22AF486C-CB51-49B6-9BE6-037438C98D63}"/>
              </a:ext>
            </a:extLst>
          </p:cNvPr>
          <p:cNvSpPr txBox="1"/>
          <p:nvPr/>
        </p:nvSpPr>
        <p:spPr>
          <a:xfrm>
            <a:off x="8978347" y="983973"/>
            <a:ext cx="914400" cy="914400"/>
          </a:xfrm>
          <a:prstGeom prst="rect">
            <a:avLst/>
          </a:prstGeom>
        </p:spPr>
        <p:txBody>
          <a:bodyPr vert="horz" wrap="none" lIns="91440" tIns="45720" rIns="91440" bIns="45720" rtlCol="0" anchor="ctr">
            <a:normAutofit fontScale="92500" lnSpcReduction="10000"/>
          </a:bodyPr>
          <a:lstStyle/>
          <a:p>
            <a:pPr algn="ctr"/>
            <a:r>
              <a:rPr lang="ru-RU" sz="3200" dirty="0">
                <a:latin typeface="Arial" panose="020B0604020202020204" pitchFamily="34" charset="0"/>
                <a:cs typeface="Arial" panose="020B0604020202020204" pitchFamily="34" charset="0"/>
              </a:rPr>
              <a:t>Микроволновое</a:t>
            </a:r>
            <a:br>
              <a:rPr lang="ru-RU" sz="3200" dirty="0">
                <a:latin typeface="Arial" panose="020B0604020202020204" pitchFamily="34" charset="0"/>
                <a:cs typeface="Arial" panose="020B0604020202020204" pitchFamily="34" charset="0"/>
              </a:rPr>
            </a:br>
            <a:r>
              <a:rPr lang="ru-RU" sz="3200" dirty="0">
                <a:latin typeface="Arial" panose="020B0604020202020204" pitchFamily="34" charset="0"/>
                <a:cs typeface="Arial" panose="020B0604020202020204" pitchFamily="34" charset="0"/>
              </a:rPr>
              <a:t>излучение</a:t>
            </a:r>
          </a:p>
        </p:txBody>
      </p:sp>
      <p:sp>
        <p:nvSpPr>
          <p:cNvPr id="8" name="TextBox 7">
            <a:extLst>
              <a:ext uri="{FF2B5EF4-FFF2-40B4-BE49-F238E27FC236}">
                <a16:creationId xmlns:a16="http://schemas.microsoft.com/office/drawing/2014/main" id="{CBCBFE45-7E84-40B7-AC01-DCAF13E1D032}"/>
              </a:ext>
            </a:extLst>
          </p:cNvPr>
          <p:cNvSpPr txBox="1"/>
          <p:nvPr/>
        </p:nvSpPr>
        <p:spPr>
          <a:xfrm>
            <a:off x="7103165" y="2514600"/>
            <a:ext cx="914400" cy="914400"/>
          </a:xfrm>
          <a:prstGeom prst="rect">
            <a:avLst/>
          </a:prstGeom>
        </p:spPr>
        <p:txBody>
          <a:bodyPr vert="horz" wrap="none" lIns="91440" tIns="45720" rIns="91440" bIns="45720" rtlCol="0" anchor="ctr">
            <a:normAutofit fontScale="92500" lnSpcReduction="10000"/>
          </a:bodyPr>
          <a:lstStyle/>
          <a:p>
            <a:pPr algn="ctr"/>
            <a:r>
              <a:rPr lang="ru-RU" sz="3200" dirty="0">
                <a:latin typeface="Arial" panose="020B0604020202020204" pitchFamily="34" charset="0"/>
                <a:cs typeface="Arial" panose="020B0604020202020204" pitchFamily="34" charset="0"/>
              </a:rPr>
              <a:t>УФ</a:t>
            </a:r>
            <a:br>
              <a:rPr lang="ru-RU" sz="3200" dirty="0">
                <a:latin typeface="Arial" panose="020B0604020202020204" pitchFamily="34" charset="0"/>
                <a:cs typeface="Arial" panose="020B0604020202020204" pitchFamily="34" charset="0"/>
              </a:rPr>
            </a:br>
            <a:r>
              <a:rPr lang="ru-RU" sz="3200" dirty="0">
                <a:latin typeface="Arial" panose="020B0604020202020204" pitchFamily="34" charset="0"/>
                <a:cs typeface="Arial" panose="020B0604020202020204" pitchFamily="34" charset="0"/>
              </a:rPr>
              <a:t>излучение</a:t>
            </a:r>
          </a:p>
        </p:txBody>
      </p:sp>
      <p:sp>
        <p:nvSpPr>
          <p:cNvPr id="9" name="TextBox 8">
            <a:extLst>
              <a:ext uri="{FF2B5EF4-FFF2-40B4-BE49-F238E27FC236}">
                <a16:creationId xmlns:a16="http://schemas.microsoft.com/office/drawing/2014/main" id="{9D3EF133-F229-45FB-99B2-F86199A2E122}"/>
              </a:ext>
            </a:extLst>
          </p:cNvPr>
          <p:cNvSpPr txBox="1"/>
          <p:nvPr/>
        </p:nvSpPr>
        <p:spPr>
          <a:xfrm>
            <a:off x="9435547" y="5062330"/>
            <a:ext cx="914400" cy="914400"/>
          </a:xfrm>
          <a:prstGeom prst="rect">
            <a:avLst/>
          </a:prstGeom>
        </p:spPr>
        <p:txBody>
          <a:bodyPr vert="horz" wrap="none" lIns="91440" tIns="45720" rIns="91440" bIns="45720" rtlCol="0" anchor="ctr">
            <a:normAutofit fontScale="92500" lnSpcReduction="10000"/>
          </a:bodyPr>
          <a:lstStyle/>
          <a:p>
            <a:pPr algn="ctr"/>
            <a:r>
              <a:rPr lang="ru-RU" sz="3200" dirty="0">
                <a:latin typeface="Arial" panose="020B0604020202020204" pitchFamily="34" charset="0"/>
                <a:cs typeface="Arial" panose="020B0604020202020204" pitchFamily="34" charset="0"/>
              </a:rPr>
              <a:t>Коротковолновое</a:t>
            </a:r>
            <a:br>
              <a:rPr lang="ru-RU" sz="3200" dirty="0">
                <a:latin typeface="Arial" panose="020B0604020202020204" pitchFamily="34" charset="0"/>
                <a:cs typeface="Arial" panose="020B0604020202020204" pitchFamily="34" charset="0"/>
              </a:rPr>
            </a:br>
            <a:r>
              <a:rPr lang="ru-RU" sz="3200" dirty="0">
                <a:latin typeface="Arial" panose="020B0604020202020204" pitchFamily="34" charset="0"/>
                <a:cs typeface="Arial" panose="020B0604020202020204" pitchFamily="34" charset="0"/>
              </a:rPr>
              <a:t>излучение</a:t>
            </a:r>
          </a:p>
        </p:txBody>
      </p:sp>
      <p:sp>
        <p:nvSpPr>
          <p:cNvPr id="10" name="TextBox 9">
            <a:extLst>
              <a:ext uri="{FF2B5EF4-FFF2-40B4-BE49-F238E27FC236}">
                <a16:creationId xmlns:a16="http://schemas.microsoft.com/office/drawing/2014/main" id="{5D05D0A5-34C1-4E50-9F65-4B63A4BBCAA1}"/>
              </a:ext>
            </a:extLst>
          </p:cNvPr>
          <p:cNvSpPr txBox="1"/>
          <p:nvPr/>
        </p:nvSpPr>
        <p:spPr>
          <a:xfrm>
            <a:off x="5032512" y="5198165"/>
            <a:ext cx="914400" cy="914400"/>
          </a:xfrm>
          <a:prstGeom prst="rect">
            <a:avLst/>
          </a:prstGeom>
        </p:spPr>
        <p:txBody>
          <a:bodyPr vert="horz" wrap="none" lIns="91440" tIns="45720" rIns="91440" bIns="45720" rtlCol="0" anchor="ctr">
            <a:normAutofit fontScale="92500" lnSpcReduction="10000"/>
          </a:bodyPr>
          <a:lstStyle/>
          <a:p>
            <a:pPr algn="ctr"/>
            <a:r>
              <a:rPr lang="ru-RU" sz="3200" dirty="0">
                <a:latin typeface="Arial" panose="020B0604020202020204" pitchFamily="34" charset="0"/>
                <a:cs typeface="Arial" panose="020B0604020202020204" pitchFamily="34" charset="0"/>
              </a:rPr>
              <a:t>Гамма</a:t>
            </a:r>
            <a:br>
              <a:rPr lang="ru-RU" sz="3200" dirty="0">
                <a:latin typeface="Arial" panose="020B0604020202020204" pitchFamily="34" charset="0"/>
                <a:cs typeface="Arial" panose="020B0604020202020204" pitchFamily="34" charset="0"/>
              </a:rPr>
            </a:br>
            <a:r>
              <a:rPr lang="ru-RU" sz="3200" dirty="0">
                <a:latin typeface="Arial" panose="020B0604020202020204" pitchFamily="34" charset="0"/>
                <a:cs typeface="Arial" panose="020B0604020202020204" pitchFamily="34" charset="0"/>
              </a:rPr>
              <a:t>излучение</a:t>
            </a:r>
          </a:p>
        </p:txBody>
      </p:sp>
      <p:sp>
        <p:nvSpPr>
          <p:cNvPr id="11" name="TextBox 10">
            <a:extLst>
              <a:ext uri="{FF2B5EF4-FFF2-40B4-BE49-F238E27FC236}">
                <a16:creationId xmlns:a16="http://schemas.microsoft.com/office/drawing/2014/main" id="{16A8D583-784A-4B42-9804-379538A99FD2}"/>
              </a:ext>
            </a:extLst>
          </p:cNvPr>
          <p:cNvSpPr txBox="1"/>
          <p:nvPr/>
        </p:nvSpPr>
        <p:spPr>
          <a:xfrm>
            <a:off x="3286538" y="2494722"/>
            <a:ext cx="914400" cy="914400"/>
          </a:xfrm>
          <a:prstGeom prst="rect">
            <a:avLst/>
          </a:prstGeom>
        </p:spPr>
        <p:txBody>
          <a:bodyPr vert="horz" wrap="none" lIns="91440" tIns="45720" rIns="91440" bIns="45720" rtlCol="0" anchor="ctr">
            <a:normAutofit fontScale="92500" lnSpcReduction="10000"/>
          </a:bodyPr>
          <a:lstStyle/>
          <a:p>
            <a:pPr algn="ctr"/>
            <a:r>
              <a:rPr lang="ru-RU" sz="3200" dirty="0">
                <a:latin typeface="Arial" panose="020B0604020202020204" pitchFamily="34" charset="0"/>
                <a:cs typeface="Arial" panose="020B0604020202020204" pitchFamily="34" charset="0"/>
              </a:rPr>
              <a:t>Длинноволновое</a:t>
            </a:r>
            <a:br>
              <a:rPr lang="ru-RU" sz="3200" dirty="0">
                <a:latin typeface="Arial" panose="020B0604020202020204" pitchFamily="34" charset="0"/>
                <a:cs typeface="Arial" panose="020B0604020202020204" pitchFamily="34" charset="0"/>
              </a:rPr>
            </a:br>
            <a:r>
              <a:rPr lang="ru-RU" sz="3200" dirty="0">
                <a:latin typeface="Arial" panose="020B0604020202020204" pitchFamily="34" charset="0"/>
                <a:cs typeface="Arial" panose="020B0604020202020204" pitchFamily="34" charset="0"/>
              </a:rPr>
              <a:t>излучение</a:t>
            </a:r>
          </a:p>
        </p:txBody>
      </p:sp>
      <p:sp>
        <p:nvSpPr>
          <p:cNvPr id="13" name="TextBox 12">
            <a:extLst>
              <a:ext uri="{FF2B5EF4-FFF2-40B4-BE49-F238E27FC236}">
                <a16:creationId xmlns:a16="http://schemas.microsoft.com/office/drawing/2014/main" id="{25D3011D-12B7-47CF-B99B-3D50069BC0FD}"/>
              </a:ext>
            </a:extLst>
          </p:cNvPr>
          <p:cNvSpPr txBox="1"/>
          <p:nvPr/>
        </p:nvSpPr>
        <p:spPr>
          <a:xfrm>
            <a:off x="10005392" y="3429000"/>
            <a:ext cx="914400" cy="914400"/>
          </a:xfrm>
          <a:prstGeom prst="rect">
            <a:avLst/>
          </a:prstGeom>
        </p:spPr>
        <p:txBody>
          <a:bodyPr vert="horz" wrap="none" lIns="91440" tIns="45720" rIns="91440" bIns="45720" rtlCol="0" anchor="ctr">
            <a:normAutofit/>
          </a:bodyPr>
          <a:lstStyle/>
          <a:p>
            <a:pPr algn="ctr"/>
            <a:r>
              <a:rPr lang="ru-RU" sz="3200" dirty="0">
                <a:latin typeface="Arial" panose="020B0604020202020204" pitchFamily="34" charset="0"/>
                <a:cs typeface="Arial" panose="020B0604020202020204" pitchFamily="34" charset="0"/>
              </a:rPr>
              <a:t>Видимое</a:t>
            </a:r>
          </a:p>
        </p:txBody>
      </p:sp>
      <p:sp>
        <p:nvSpPr>
          <p:cNvPr id="14" name="Номер слайда 3">
            <a:extLst>
              <a:ext uri="{FF2B5EF4-FFF2-40B4-BE49-F238E27FC236}">
                <a16:creationId xmlns:a16="http://schemas.microsoft.com/office/drawing/2014/main" id="{10D9CE48-B5D7-4C98-9BB6-54F9CBB3118F}"/>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4</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7435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Взаимодействие ЭМ-излучения с веществом</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Номер слайда 3">
            <a:extLst>
              <a:ext uri="{FF2B5EF4-FFF2-40B4-BE49-F238E27FC236}">
                <a16:creationId xmlns:a16="http://schemas.microsoft.com/office/drawing/2014/main" id="{5BF02A29-5218-4ABB-AC38-21F60A6CF2B3}"/>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5</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4E44D2E3-B58A-4A08-80A7-39249A0B57BD}"/>
              </a:ext>
            </a:extLst>
          </p:cNvPr>
          <p:cNvSpPr txBox="1"/>
          <p:nvPr/>
        </p:nvSpPr>
        <p:spPr>
          <a:xfrm>
            <a:off x="8151061" y="1000286"/>
            <a:ext cx="1813953" cy="978510"/>
          </a:xfrm>
          <a:prstGeom prst="rect">
            <a:avLst/>
          </a:prstGeom>
        </p:spPr>
        <p:txBody>
          <a:bodyPr vert="horz" wrap="squar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3" name="Стрелка: вправо 2">
            <a:extLst>
              <a:ext uri="{FF2B5EF4-FFF2-40B4-BE49-F238E27FC236}">
                <a16:creationId xmlns:a16="http://schemas.microsoft.com/office/drawing/2014/main" id="{AB3AACD1-C51A-4CAA-BC95-B02C302DAD59}"/>
              </a:ext>
            </a:extLst>
          </p:cNvPr>
          <p:cNvSpPr/>
          <p:nvPr/>
        </p:nvSpPr>
        <p:spPr>
          <a:xfrm>
            <a:off x="2848253" y="1978796"/>
            <a:ext cx="2905246" cy="833367"/>
          </a:xfrm>
          <a:prstGeom prst="rightArrow">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Picture 2" descr="сияющая лампочка идеи желтого и серого цвета PNG , идея, лампочка, фонарь  PNG картинки и пнг рисунок для бесплатной загрузки">
            <a:extLst>
              <a:ext uri="{FF2B5EF4-FFF2-40B4-BE49-F238E27FC236}">
                <a16:creationId xmlns:a16="http://schemas.microsoft.com/office/drawing/2014/main" id="{52A36142-6D1A-463F-848D-3E0091CCD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05" y="1522065"/>
            <a:ext cx="2210762" cy="221076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FE4471A9-9B70-4A39-86CF-A0F31D38DC09}"/>
              </a:ext>
            </a:extLst>
          </p:cNvPr>
          <p:cNvSpPr/>
          <p:nvPr/>
        </p:nvSpPr>
        <p:spPr>
          <a:xfrm>
            <a:off x="5753499" y="1296364"/>
            <a:ext cx="2766349" cy="221076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solidFill>
              </a:rPr>
              <a:t>Образец</a:t>
            </a:r>
          </a:p>
        </p:txBody>
      </p:sp>
      <p:sp>
        <p:nvSpPr>
          <p:cNvPr id="22" name="TextBox 21">
            <a:extLst>
              <a:ext uri="{FF2B5EF4-FFF2-40B4-BE49-F238E27FC236}">
                <a16:creationId xmlns:a16="http://schemas.microsoft.com/office/drawing/2014/main" id="{57B6E48D-03B0-47ED-9E8F-C712D98A1677}"/>
              </a:ext>
            </a:extLst>
          </p:cNvPr>
          <p:cNvSpPr txBox="1"/>
          <p:nvPr/>
        </p:nvSpPr>
        <p:spPr>
          <a:xfrm>
            <a:off x="3565601" y="1664402"/>
            <a:ext cx="914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0</a:t>
            </a:r>
            <a:endParaRPr lang="ru-RU" sz="2800" baseline="-25000" dirty="0"/>
          </a:p>
        </p:txBody>
      </p:sp>
    </p:spTree>
    <p:extLst>
      <p:ext uri="{BB962C8B-B14F-4D97-AF65-F5344CB8AC3E}">
        <p14:creationId xmlns:p14="http://schemas.microsoft.com/office/powerpoint/2010/main" val="127565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Взаимодействие ЭМ-излучения с веществом</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Номер слайда 3">
            <a:extLst>
              <a:ext uri="{FF2B5EF4-FFF2-40B4-BE49-F238E27FC236}">
                <a16:creationId xmlns:a16="http://schemas.microsoft.com/office/drawing/2014/main" id="{5BF02A29-5218-4ABB-AC38-21F60A6CF2B3}"/>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6</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5" name="Группа 4">
            <a:extLst>
              <a:ext uri="{FF2B5EF4-FFF2-40B4-BE49-F238E27FC236}">
                <a16:creationId xmlns:a16="http://schemas.microsoft.com/office/drawing/2014/main" id="{B24BDC8D-3ED5-4BEE-97FE-65DA030E3FAE}"/>
              </a:ext>
            </a:extLst>
          </p:cNvPr>
          <p:cNvGrpSpPr/>
          <p:nvPr/>
        </p:nvGrpSpPr>
        <p:grpSpPr>
          <a:xfrm>
            <a:off x="766905" y="1000286"/>
            <a:ext cx="10658189" cy="3022830"/>
            <a:chOff x="-148377" y="1185481"/>
            <a:chExt cx="10658189" cy="3022830"/>
          </a:xfrm>
        </p:grpSpPr>
        <p:sp>
          <p:nvSpPr>
            <p:cNvPr id="8" name="TextBox 7">
              <a:extLst>
                <a:ext uri="{FF2B5EF4-FFF2-40B4-BE49-F238E27FC236}">
                  <a16:creationId xmlns:a16="http://schemas.microsoft.com/office/drawing/2014/main" id="{4E44D2E3-B58A-4A08-80A7-39249A0B57BD}"/>
                </a:ext>
              </a:extLst>
            </p:cNvPr>
            <p:cNvSpPr txBox="1"/>
            <p:nvPr/>
          </p:nvSpPr>
          <p:spPr>
            <a:xfrm>
              <a:off x="7235779" y="1185481"/>
              <a:ext cx="1813953" cy="978510"/>
            </a:xfrm>
            <a:prstGeom prst="rect">
              <a:avLst/>
            </a:prstGeom>
          </p:spPr>
          <p:txBody>
            <a:bodyPr vert="horz" wrap="square" lIns="91440" tIns="45720" rIns="91440" bIns="45720" rtlCol="0" anchor="ctr">
              <a:normAutofit/>
            </a:bodyPr>
            <a:lstStyle/>
            <a:p>
              <a:pPr algn="ctr"/>
              <a:endParaRPr lang="ru-RU" sz="3200" u="sng" dirty="0">
                <a:latin typeface="Arial" panose="020B0604020202020204" pitchFamily="34" charset="0"/>
                <a:cs typeface="Arial" panose="020B0604020202020204" pitchFamily="34" charset="0"/>
              </a:endParaRPr>
            </a:p>
          </p:txBody>
        </p:sp>
        <p:sp>
          <p:nvSpPr>
            <p:cNvPr id="3" name="Стрелка: вправо 2">
              <a:extLst>
                <a:ext uri="{FF2B5EF4-FFF2-40B4-BE49-F238E27FC236}">
                  <a16:creationId xmlns:a16="http://schemas.microsoft.com/office/drawing/2014/main" id="{AB3AACD1-C51A-4CAA-BC95-B02C302DAD59}"/>
                </a:ext>
              </a:extLst>
            </p:cNvPr>
            <p:cNvSpPr/>
            <p:nvPr/>
          </p:nvSpPr>
          <p:spPr>
            <a:xfrm>
              <a:off x="1932971" y="2163991"/>
              <a:ext cx="2905246" cy="833367"/>
            </a:xfrm>
            <a:prstGeom prst="rightArrow">
              <a:avLst/>
            </a:prstGeom>
            <a:solidFill>
              <a:srgbClr val="95A5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id="{118CF85C-5BE8-4179-A9B5-8E36A3114B73}"/>
                </a:ext>
              </a:extLst>
            </p:cNvPr>
            <p:cNvSpPr/>
            <p:nvPr/>
          </p:nvSpPr>
          <p:spPr>
            <a:xfrm>
              <a:off x="7604566" y="2372817"/>
              <a:ext cx="2905246"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Picture 2" descr="сияющая лампочка идеи желтого и серого цвета PNG , идея, лампочка, фонарь  PNG картинки и пнг рисунок для бесплатной загрузки">
              <a:extLst>
                <a:ext uri="{FF2B5EF4-FFF2-40B4-BE49-F238E27FC236}">
                  <a16:creationId xmlns:a16="http://schemas.microsoft.com/office/drawing/2014/main" id="{52A36142-6D1A-463F-848D-3E0091CCD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77" y="1707260"/>
              <a:ext cx="2210762" cy="2210762"/>
            </a:xfrm>
            <a:prstGeom prst="rect">
              <a:avLst/>
            </a:prstGeom>
            <a:noFill/>
            <a:extLst>
              <a:ext uri="{909E8E84-426E-40DD-AFC4-6F175D3DCCD1}">
                <a14:hiddenFill xmlns:a14="http://schemas.microsoft.com/office/drawing/2010/main">
                  <a:solidFill>
                    <a:srgbClr val="FFFFFF"/>
                  </a:solidFill>
                </a14:hiddenFill>
              </a:ext>
            </a:extLst>
          </p:spPr>
        </p:pic>
        <p:sp>
          <p:nvSpPr>
            <p:cNvPr id="16" name="Стрелка: вправо 15">
              <a:extLst>
                <a:ext uri="{FF2B5EF4-FFF2-40B4-BE49-F238E27FC236}">
                  <a16:creationId xmlns:a16="http://schemas.microsoft.com/office/drawing/2014/main" id="{B2597620-413C-49DB-AB9C-C80B7A92F958}"/>
                </a:ext>
              </a:extLst>
            </p:cNvPr>
            <p:cNvSpPr/>
            <p:nvPr/>
          </p:nvSpPr>
          <p:spPr>
            <a:xfrm rot="14155006">
              <a:off x="3895844" y="1944077"/>
              <a:ext cx="1606953"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a:extLst>
                <a:ext uri="{FF2B5EF4-FFF2-40B4-BE49-F238E27FC236}">
                  <a16:creationId xmlns:a16="http://schemas.microsoft.com/office/drawing/2014/main" id="{DD6F59A4-59BC-48AD-849D-D756DF8E63CF}"/>
                </a:ext>
              </a:extLst>
            </p:cNvPr>
            <p:cNvSpPr/>
            <p:nvPr/>
          </p:nvSpPr>
          <p:spPr>
            <a:xfrm rot="7444994" flipV="1">
              <a:off x="3895845" y="2789980"/>
              <a:ext cx="1606953"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FE4471A9-9B70-4A39-86CF-A0F31D38DC09}"/>
                </a:ext>
              </a:extLst>
            </p:cNvPr>
            <p:cNvSpPr/>
            <p:nvPr/>
          </p:nvSpPr>
          <p:spPr>
            <a:xfrm>
              <a:off x="4838217" y="1481559"/>
              <a:ext cx="2766349" cy="221076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solidFill>
                </a:rPr>
                <a:t>Образец</a:t>
              </a:r>
            </a:p>
          </p:txBody>
        </p:sp>
        <p:sp>
          <p:nvSpPr>
            <p:cNvPr id="21" name="Стрелка: вправо 20">
              <a:extLst>
                <a:ext uri="{FF2B5EF4-FFF2-40B4-BE49-F238E27FC236}">
                  <a16:creationId xmlns:a16="http://schemas.microsoft.com/office/drawing/2014/main" id="{D77B34FB-5C89-4A6D-A8B6-298E4DF84B05}"/>
                </a:ext>
              </a:extLst>
            </p:cNvPr>
            <p:cNvSpPr/>
            <p:nvPr/>
          </p:nvSpPr>
          <p:spPr>
            <a:xfrm rot="1778142">
              <a:off x="6564774" y="3768487"/>
              <a:ext cx="2905246" cy="439824"/>
            </a:xfrm>
            <a:prstGeom prst="rightArrow">
              <a:avLst/>
            </a:prstGeom>
            <a:solidFill>
              <a:srgbClr val="CCD9F5"/>
            </a:solidFill>
            <a:ln>
              <a:solidFill>
                <a:srgbClr val="CC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57B6E48D-03B0-47ED-9E8F-C712D98A1677}"/>
                </a:ext>
              </a:extLst>
            </p:cNvPr>
            <p:cNvSpPr txBox="1"/>
            <p:nvPr/>
          </p:nvSpPr>
          <p:spPr>
            <a:xfrm>
              <a:off x="2650319" y="1849597"/>
              <a:ext cx="914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0</a:t>
              </a:r>
              <a:endParaRPr lang="ru-RU" sz="2800" baseline="-25000" dirty="0"/>
            </a:p>
          </p:txBody>
        </p:sp>
        <p:sp>
          <p:nvSpPr>
            <p:cNvPr id="23" name="TextBox 22">
              <a:extLst>
                <a:ext uri="{FF2B5EF4-FFF2-40B4-BE49-F238E27FC236}">
                  <a16:creationId xmlns:a16="http://schemas.microsoft.com/office/drawing/2014/main" id="{8CA165B0-CFD9-4325-9C6C-857DA3AA3AD9}"/>
                </a:ext>
              </a:extLst>
            </p:cNvPr>
            <p:cNvSpPr txBox="1"/>
            <p:nvPr/>
          </p:nvSpPr>
          <p:spPr>
            <a:xfrm>
              <a:off x="8354817" y="190237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a:latin typeface="Arial" panose="020B0604020202020204" pitchFamily="34" charset="0"/>
                  <a:cs typeface="Arial" panose="020B0604020202020204" pitchFamily="34" charset="0"/>
                </a:rPr>
                <a:t>пропуск</a:t>
              </a:r>
              <a:endParaRPr lang="ru-RU" sz="2800" baseline="-25000" dirty="0"/>
            </a:p>
          </p:txBody>
        </p:sp>
        <p:sp>
          <p:nvSpPr>
            <p:cNvPr id="24" name="TextBox 23">
              <a:extLst>
                <a:ext uri="{FF2B5EF4-FFF2-40B4-BE49-F238E27FC236}">
                  <a16:creationId xmlns:a16="http://schemas.microsoft.com/office/drawing/2014/main" id="{917E7BD2-6679-4EB6-B8F3-9B148D28913D}"/>
                </a:ext>
              </a:extLst>
            </p:cNvPr>
            <p:cNvSpPr txBox="1"/>
            <p:nvPr/>
          </p:nvSpPr>
          <p:spPr>
            <a:xfrm>
              <a:off x="7983997" y="3458218"/>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err="1">
                  <a:latin typeface="Arial" panose="020B0604020202020204" pitchFamily="34" charset="0"/>
                  <a:cs typeface="Arial" panose="020B0604020202020204" pitchFamily="34" charset="0"/>
                </a:rPr>
                <a:t>испуск</a:t>
              </a:r>
              <a:endParaRPr lang="ru-RU" sz="2800" baseline="-25000" dirty="0"/>
            </a:p>
          </p:txBody>
        </p:sp>
        <p:sp>
          <p:nvSpPr>
            <p:cNvPr id="25" name="TextBox 24">
              <a:extLst>
                <a:ext uri="{FF2B5EF4-FFF2-40B4-BE49-F238E27FC236}">
                  <a16:creationId xmlns:a16="http://schemas.microsoft.com/office/drawing/2014/main" id="{DE93BE89-2D24-4CA4-A72F-7AAF121B9AD3}"/>
                </a:ext>
              </a:extLst>
            </p:cNvPr>
            <p:cNvSpPr txBox="1"/>
            <p:nvPr/>
          </p:nvSpPr>
          <p:spPr>
            <a:xfrm>
              <a:off x="3047824" y="3169101"/>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err="1">
                  <a:latin typeface="Arial" panose="020B0604020202020204" pitchFamily="34" charset="0"/>
                  <a:cs typeface="Arial" panose="020B0604020202020204" pitchFamily="34" charset="0"/>
                </a:rPr>
                <a:t>расс</a:t>
              </a:r>
              <a:endParaRPr lang="ru-RU" sz="2800" baseline="-25000" dirty="0"/>
            </a:p>
          </p:txBody>
        </p:sp>
        <p:sp>
          <p:nvSpPr>
            <p:cNvPr id="26" name="TextBox 25">
              <a:extLst>
                <a:ext uri="{FF2B5EF4-FFF2-40B4-BE49-F238E27FC236}">
                  <a16:creationId xmlns:a16="http://schemas.microsoft.com/office/drawing/2014/main" id="{1D8949B2-7637-4EC5-A76C-0B1A9654131A}"/>
                </a:ext>
              </a:extLst>
            </p:cNvPr>
            <p:cNvSpPr txBox="1"/>
            <p:nvPr/>
          </p:nvSpPr>
          <p:spPr>
            <a:xfrm>
              <a:off x="3041754" y="1218169"/>
              <a:ext cx="14047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I</a:t>
              </a:r>
              <a:r>
                <a:rPr lang="ru-RU" sz="2800" baseline="-25000" dirty="0" err="1">
                  <a:latin typeface="Arial" panose="020B0604020202020204" pitchFamily="34" charset="0"/>
                  <a:cs typeface="Arial" panose="020B0604020202020204" pitchFamily="34" charset="0"/>
                </a:rPr>
                <a:t>расс</a:t>
              </a:r>
              <a:endParaRPr lang="ru-RU" sz="2800" baseline="-25000" dirty="0"/>
            </a:p>
          </p:txBody>
        </p:sp>
      </p:grpSp>
      <p:sp>
        <p:nvSpPr>
          <p:cNvPr id="28" name="TextBox 27">
            <a:extLst>
              <a:ext uri="{FF2B5EF4-FFF2-40B4-BE49-F238E27FC236}">
                <a16:creationId xmlns:a16="http://schemas.microsoft.com/office/drawing/2014/main" id="{973C12AD-F106-47D9-A427-432551020BBD}"/>
              </a:ext>
            </a:extLst>
          </p:cNvPr>
          <p:cNvSpPr txBox="1"/>
          <p:nvPr/>
        </p:nvSpPr>
        <p:spPr>
          <a:xfrm>
            <a:off x="3151209" y="4096980"/>
            <a:ext cx="4421141" cy="975861"/>
          </a:xfrm>
          <a:prstGeom prst="rect">
            <a:avLst/>
          </a:prstGeom>
          <a:noFill/>
          <a:ln w="38100">
            <a:solidFill>
              <a:srgbClr val="C00000"/>
            </a:solidFill>
          </a:ln>
        </p:spPr>
        <p:txBody>
          <a:bodyPr wrap="square" anchor="ctr" anchorCtr="0">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en-US" sz="2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0</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a:t>
            </a:r>
            <a:r>
              <a:rPr kumimoji="0" lang="ru-RU" sz="28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расс</a:t>
            </a: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ru-RU" sz="28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испуск</a:t>
            </a: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ru-RU" sz="2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пропуск</a:t>
            </a:r>
            <a:endParaRPr kumimoji="0" lang="ru-RU" sz="2800" b="0" i="0" u="none" strike="noStrike" kern="1200" cap="none" spc="0" normalizeH="0" baseline="-25000" noProof="0" dirty="0">
              <a:ln>
                <a:noFill/>
              </a:ln>
              <a:solidFill>
                <a:prstClr val="black"/>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64F369B0-CF5A-481B-AF56-EB25D3C57A6A}"/>
              </a:ext>
            </a:extLst>
          </p:cNvPr>
          <p:cNvSpPr txBox="1"/>
          <p:nvPr/>
        </p:nvSpPr>
        <p:spPr>
          <a:xfrm>
            <a:off x="7744631" y="5318160"/>
            <a:ext cx="4265343" cy="1015663"/>
          </a:xfrm>
          <a:prstGeom prst="rect">
            <a:avLst/>
          </a:prstGeom>
          <a:noFill/>
        </p:spPr>
        <p:txBody>
          <a:bodyPr wrap="square">
            <a:spAutoFit/>
          </a:bodyPr>
          <a:lstStyle/>
          <a:p>
            <a:pPr algn="ctr"/>
            <a:r>
              <a:rPr lang="ru-RU" sz="2000" dirty="0">
                <a:latin typeface="Arial" panose="020B0604020202020204" pitchFamily="34" charset="0"/>
                <a:cs typeface="Arial" panose="020B0604020202020204" pitchFamily="34" charset="0"/>
              </a:rPr>
              <a:t>Абсорбционная спектроскопия </a:t>
            </a:r>
          </a:p>
          <a:p>
            <a:pPr algn="ctr"/>
            <a:r>
              <a:rPr lang="ru-RU" sz="2000" dirty="0">
                <a:latin typeface="Arial" panose="020B0604020202020204" pitchFamily="34" charset="0"/>
                <a:cs typeface="Arial" panose="020B0604020202020204" pitchFamily="34" charset="0"/>
              </a:rPr>
              <a:t>И</a:t>
            </a:r>
            <a:br>
              <a:rPr lang="ru-RU" sz="2000" dirty="0">
                <a:latin typeface="Arial" panose="020B0604020202020204" pitchFamily="34" charset="0"/>
                <a:cs typeface="Arial" panose="020B0604020202020204" pitchFamily="34" charset="0"/>
              </a:rPr>
            </a:br>
            <a:r>
              <a:rPr lang="ru-RU" sz="2000" dirty="0" err="1">
                <a:latin typeface="Arial" panose="020B0604020202020204" pitchFamily="34" charset="0"/>
                <a:cs typeface="Arial" panose="020B0604020202020204" pitchFamily="34" charset="0"/>
              </a:rPr>
              <a:t>Турбидиметрия</a:t>
            </a:r>
            <a:endParaRPr lang="ru-RU"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B7892EE-2282-43E6-97C9-44B3F86C3E21}"/>
              </a:ext>
            </a:extLst>
          </p:cNvPr>
          <p:cNvSpPr txBox="1"/>
          <p:nvPr/>
        </p:nvSpPr>
        <p:spPr>
          <a:xfrm>
            <a:off x="3620827" y="5318160"/>
            <a:ext cx="4265343" cy="1015663"/>
          </a:xfrm>
          <a:prstGeom prst="rect">
            <a:avLst/>
          </a:prstGeom>
          <a:noFill/>
        </p:spPr>
        <p:txBody>
          <a:bodyPr wrap="square">
            <a:spAutoFit/>
          </a:bodyPr>
          <a:lstStyle/>
          <a:p>
            <a:pPr algn="ctr"/>
            <a:r>
              <a:rPr lang="ru-RU" sz="2000" dirty="0">
                <a:latin typeface="Arial" panose="020B0604020202020204" pitchFamily="34" charset="0"/>
                <a:cs typeface="Arial" panose="020B0604020202020204" pitchFamily="34" charset="0"/>
              </a:rPr>
              <a:t>Люминесцентная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(флуоресцентная)</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спектроскопия</a:t>
            </a:r>
            <a:endParaRPr lang="ru-RU" sz="2000" dirty="0"/>
          </a:p>
        </p:txBody>
      </p:sp>
      <p:sp>
        <p:nvSpPr>
          <p:cNvPr id="31" name="TextBox 30">
            <a:extLst>
              <a:ext uri="{FF2B5EF4-FFF2-40B4-BE49-F238E27FC236}">
                <a16:creationId xmlns:a16="http://schemas.microsoft.com/office/drawing/2014/main" id="{F9D22770-EA74-4141-81BA-D805CDF1F5C0}"/>
              </a:ext>
            </a:extLst>
          </p:cNvPr>
          <p:cNvSpPr txBox="1"/>
          <p:nvPr/>
        </p:nvSpPr>
        <p:spPr>
          <a:xfrm>
            <a:off x="396960" y="5318160"/>
            <a:ext cx="4265343" cy="1631216"/>
          </a:xfrm>
          <a:prstGeom prst="rect">
            <a:avLst/>
          </a:prstGeom>
          <a:noFill/>
        </p:spPr>
        <p:txBody>
          <a:bodyPr wrap="square">
            <a:spAutoFit/>
          </a:bodyPr>
          <a:lstStyle/>
          <a:p>
            <a:pPr algn="ctr"/>
            <a:r>
              <a:rPr lang="ru-RU" sz="2000" dirty="0">
                <a:latin typeface="Arial" panose="020B0604020202020204" pitchFamily="34" charset="0"/>
                <a:cs typeface="Arial" panose="020B0604020202020204" pitchFamily="34" charset="0"/>
              </a:rPr>
              <a:t>Нефелометрия</a:t>
            </a:r>
          </a:p>
          <a:p>
            <a:pPr algn="ctr"/>
            <a:r>
              <a:rPr lang="ru-RU" sz="2000" dirty="0">
                <a:latin typeface="Arial" panose="020B0604020202020204" pitchFamily="34" charset="0"/>
                <a:cs typeface="Arial" panose="020B0604020202020204" pitchFamily="34" charset="0"/>
              </a:rPr>
              <a:t>и</a:t>
            </a:r>
          </a:p>
          <a:p>
            <a:pPr algn="ctr"/>
            <a:r>
              <a:rPr lang="ru-RU" sz="2000" dirty="0">
                <a:latin typeface="Arial" panose="020B0604020202020204" pitchFamily="34" charset="0"/>
                <a:cs typeface="Arial" panose="020B0604020202020204" pitchFamily="34" charset="0"/>
              </a:rPr>
              <a:t>Спектроскопия диффузного отражения</a:t>
            </a:r>
            <a:endParaRPr lang="ru-RU" sz="2000" dirty="0"/>
          </a:p>
          <a:p>
            <a:pPr algn="ctr"/>
            <a:endParaRPr lang="ru-RU" sz="2000" dirty="0">
              <a:latin typeface="Arial" panose="020B0604020202020204" pitchFamily="34" charset="0"/>
              <a:cs typeface="Arial" panose="020B0604020202020204" pitchFamily="34" charset="0"/>
            </a:endParaRPr>
          </a:p>
        </p:txBody>
      </p:sp>
      <p:cxnSp>
        <p:nvCxnSpPr>
          <p:cNvPr id="10" name="Прямая со стрелкой 9">
            <a:extLst>
              <a:ext uri="{FF2B5EF4-FFF2-40B4-BE49-F238E27FC236}">
                <a16:creationId xmlns:a16="http://schemas.microsoft.com/office/drawing/2014/main" id="{E2B26C19-1F2F-44FD-95F6-7F50D66775C8}"/>
              </a:ext>
            </a:extLst>
          </p:cNvPr>
          <p:cNvCxnSpPr>
            <a:stCxn id="31" idx="0"/>
          </p:cNvCxnSpPr>
          <p:nvPr/>
        </p:nvCxnSpPr>
        <p:spPr>
          <a:xfrm flipV="1">
            <a:off x="2529632" y="4884516"/>
            <a:ext cx="1493169" cy="4336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25D8B2C0-C24E-456E-A7E4-5F71EE547AE6}"/>
              </a:ext>
            </a:extLst>
          </p:cNvPr>
          <p:cNvCxnSpPr>
            <a:cxnSpLocks/>
          </p:cNvCxnSpPr>
          <p:nvPr/>
        </p:nvCxnSpPr>
        <p:spPr>
          <a:xfrm flipH="1" flipV="1">
            <a:off x="5207901" y="4898211"/>
            <a:ext cx="153878" cy="419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CE549AFF-AA9A-419D-AB4F-E49F939A7246}"/>
              </a:ext>
            </a:extLst>
          </p:cNvPr>
          <p:cNvCxnSpPr>
            <a:cxnSpLocks/>
          </p:cNvCxnSpPr>
          <p:nvPr/>
        </p:nvCxnSpPr>
        <p:spPr>
          <a:xfrm flipH="1" flipV="1">
            <a:off x="7149266" y="4914263"/>
            <a:ext cx="2203078" cy="4038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97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Излучатель</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7</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1A737FF6-9B0C-4B55-9D33-73645E89E81B}"/>
              </a:ext>
            </a:extLst>
          </p:cNvPr>
          <p:cNvSpPr txBox="1"/>
          <p:nvPr/>
        </p:nvSpPr>
        <p:spPr>
          <a:xfrm>
            <a:off x="300941" y="813604"/>
            <a:ext cx="11088547" cy="1569660"/>
          </a:xfrm>
          <a:prstGeom prst="rect">
            <a:avLst/>
          </a:prstGeom>
          <a:noFill/>
        </p:spPr>
        <p:txBody>
          <a:bodyPr wrap="square">
            <a:spAutoFit/>
          </a:bodyPr>
          <a:lstStyle/>
          <a:p>
            <a:pPr algn="just"/>
            <a:r>
              <a:rPr lang="ru-RU" sz="2400" dirty="0"/>
              <a:t>Рассчитать энергию фотонов, испускающих красный свет. Считайте длину волны луча красного света равной 698 нм. Какова будет энергия, если длина волны уменьшится до 500 нм, то есть если источник излучает зеленый свет?</a:t>
            </a:r>
          </a:p>
        </p:txBody>
      </p:sp>
    </p:spTree>
    <p:extLst>
      <p:ext uri="{BB962C8B-B14F-4D97-AF65-F5344CB8AC3E}">
        <p14:creationId xmlns:p14="http://schemas.microsoft.com/office/powerpoint/2010/main" val="301796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6">
            <a:extLst>
              <a:ext uri="{FF2B5EF4-FFF2-40B4-BE49-F238E27FC236}">
                <a16:creationId xmlns:a16="http://schemas.microsoft.com/office/drawing/2014/main" id="{EF805287-AD47-47E7-8EB7-4F6E775A2610}"/>
              </a:ext>
            </a:extLst>
          </p:cNvPr>
          <p:cNvSpPr txBox="1"/>
          <p:nvPr/>
        </p:nvSpPr>
        <p:spPr>
          <a:xfrm>
            <a:off x="0" y="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latin typeface="Arial" panose="020B0604020202020204" pitchFamily="34" charset="0"/>
                <a:cs typeface="Arial" panose="020B0604020202020204" pitchFamily="34" charset="0"/>
              </a:rPr>
              <a:t>Излучатель</a:t>
            </a:r>
          </a:p>
        </p:txBody>
      </p:sp>
      <p:cxnSp>
        <p:nvCxnSpPr>
          <p:cNvPr id="15" name="Прямая соединительная линия 14">
            <a:extLst>
              <a:ext uri="{FF2B5EF4-FFF2-40B4-BE49-F238E27FC236}">
                <a16:creationId xmlns:a16="http://schemas.microsoft.com/office/drawing/2014/main" id="{041E59DF-D467-4D5C-9724-35885CB065A3}"/>
              </a:ext>
            </a:extLst>
          </p:cNvPr>
          <p:cNvCxnSpPr>
            <a:cxnSpLocks/>
          </p:cNvCxnSpPr>
          <p:nvPr/>
        </p:nvCxnSpPr>
        <p:spPr>
          <a:xfrm>
            <a:off x="0" y="615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Номер слайда 3">
            <a:extLst>
              <a:ext uri="{FF2B5EF4-FFF2-40B4-BE49-F238E27FC236}">
                <a16:creationId xmlns:a16="http://schemas.microsoft.com/office/drawing/2014/main" id="{9CEC7592-9F7B-4CE8-B306-61D789E7B59C}"/>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8</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1A737FF6-9B0C-4B55-9D33-73645E89E81B}"/>
              </a:ext>
            </a:extLst>
          </p:cNvPr>
          <p:cNvSpPr txBox="1"/>
          <p:nvPr/>
        </p:nvSpPr>
        <p:spPr>
          <a:xfrm>
            <a:off x="300941" y="813604"/>
            <a:ext cx="11088547" cy="1569660"/>
          </a:xfrm>
          <a:prstGeom prst="rect">
            <a:avLst/>
          </a:prstGeom>
          <a:noFill/>
        </p:spPr>
        <p:txBody>
          <a:bodyPr wrap="square">
            <a:spAutoFit/>
          </a:bodyPr>
          <a:lstStyle/>
          <a:p>
            <a:pPr algn="just"/>
            <a:r>
              <a:rPr lang="ru-RU" sz="2400" dirty="0"/>
              <a:t>Рассчитать энергию фотонов, испускающих красный свет. Считайте длину волны луча красного света равной 698 нм. Какова будет энергия, если длина волны уменьшится до 500 нм, то есть если источник излучает зеленый свет?</a:t>
            </a:r>
          </a:p>
        </p:txBody>
      </p:sp>
      <p:sp>
        <p:nvSpPr>
          <p:cNvPr id="6" name=" 5">
            <a:extLst>
              <a:ext uri="{FF2B5EF4-FFF2-40B4-BE49-F238E27FC236}">
                <a16:creationId xmlns:a16="http://schemas.microsoft.com/office/drawing/2014/main" id="{BEE2007C-A47E-47DE-8C46-733AFAB60250}"/>
              </a:ext>
            </a:extLst>
          </p:cNvPr>
          <p:cNvSpPr/>
          <p:nvPr/>
        </p:nvSpPr>
        <p:spPr bwMode="auto">
          <a:xfrm>
            <a:off x="315624" y="3461315"/>
            <a:ext cx="10322750" cy="4480920"/>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r>
              <a:rPr lang="ru-RU" sz="2400" dirty="0">
                <a:solidFill>
                  <a:srgbClr val="363940"/>
                </a:solidFill>
                <a:ea typeface="Cambria Math" panose="02040503050406030204" pitchFamily="18" charset="0"/>
                <a:cs typeface="Times New Roman"/>
              </a:rPr>
              <a:t>Решение:</a:t>
            </a:r>
          </a:p>
          <a:p>
            <a:pPr>
              <a:defRPr/>
            </a:pPr>
            <a:endParaRPr lang="ru-RU" sz="2400" dirty="0">
              <a:solidFill>
                <a:srgbClr val="363940"/>
              </a:solidFill>
              <a:ea typeface="Cambria Math" panose="02040503050406030204" pitchFamily="18" charset="0"/>
              <a:cs typeface="Times New Roman"/>
            </a:endParaRPr>
          </a:p>
          <a:p>
            <a:pPr>
              <a:defRPr/>
            </a:pPr>
            <a:r>
              <a:rPr lang="el-GR" sz="2400" dirty="0">
                <a:solidFill>
                  <a:srgbClr val="363940"/>
                </a:solidFill>
                <a:ea typeface="Cambria Math" panose="02040503050406030204" pitchFamily="18" charset="0"/>
                <a:cs typeface="Times New Roman"/>
              </a:rPr>
              <a:t>λ</a:t>
            </a:r>
            <a:r>
              <a:rPr lang="ru-RU" sz="2400" baseline="-25000" dirty="0" err="1">
                <a:solidFill>
                  <a:srgbClr val="363940"/>
                </a:solidFill>
                <a:ea typeface="Cambria Math" panose="02040503050406030204" pitchFamily="18" charset="0"/>
                <a:cs typeface="Times New Roman"/>
              </a:rPr>
              <a:t>красн</a:t>
            </a:r>
            <a:r>
              <a:rPr lang="ru-RU" sz="2400" dirty="0">
                <a:solidFill>
                  <a:srgbClr val="363940"/>
                </a:solidFill>
                <a:ea typeface="Cambria Math" panose="02040503050406030204" pitchFamily="18" charset="0"/>
                <a:cs typeface="Times New Roman"/>
              </a:rPr>
              <a:t> = 698 нм</a:t>
            </a:r>
            <a:r>
              <a:rPr lang="en-US" sz="2400" dirty="0">
                <a:solidFill>
                  <a:srgbClr val="363940"/>
                </a:solidFill>
                <a:ea typeface="Cambria Math" panose="02040503050406030204" pitchFamily="18" charset="0"/>
                <a:cs typeface="Times New Roman"/>
              </a:rPr>
              <a:t> </a:t>
            </a:r>
            <a:r>
              <a:rPr lang="ru-RU" sz="2400" b="0" i="0" dirty="0">
                <a:solidFill>
                  <a:srgbClr val="202122"/>
                </a:solidFill>
                <a:effectLst/>
              </a:rPr>
              <a:t>⇒</a:t>
            </a:r>
            <a:r>
              <a:rPr lang="en-US" sz="2400" b="0" i="0" dirty="0">
                <a:solidFill>
                  <a:srgbClr val="202122"/>
                </a:solidFill>
                <a:effectLst/>
              </a:rPr>
              <a:t> E = 1240/698 = 1,78 </a:t>
            </a:r>
            <a:r>
              <a:rPr lang="ru-RU" sz="2400" b="0" i="0" dirty="0">
                <a:solidFill>
                  <a:srgbClr val="202122"/>
                </a:solidFill>
                <a:effectLst/>
              </a:rPr>
              <a:t>эВ</a:t>
            </a:r>
            <a:endParaRPr lang="ru-RU" sz="2400" dirty="0">
              <a:solidFill>
                <a:srgbClr val="363940"/>
              </a:solidFill>
              <a:ea typeface="Cambria Math" panose="02040503050406030204" pitchFamily="18" charset="0"/>
              <a:cs typeface="Times New Roman"/>
            </a:endParaRPr>
          </a:p>
          <a:p>
            <a:pPr>
              <a:defRPr/>
            </a:pPr>
            <a:endParaRPr lang="ru-RU" sz="2400" dirty="0">
              <a:solidFill>
                <a:srgbClr val="363940"/>
              </a:solidFill>
              <a:ea typeface="Cambria Math" panose="02040503050406030204" pitchFamily="18" charset="0"/>
              <a:cs typeface="Times New Roman"/>
            </a:endParaRPr>
          </a:p>
          <a:p>
            <a:pPr>
              <a:defRPr/>
            </a:pPr>
            <a:r>
              <a:rPr lang="el-GR" sz="2400" dirty="0">
                <a:solidFill>
                  <a:srgbClr val="363940"/>
                </a:solidFill>
                <a:ea typeface="Cambria Math" panose="02040503050406030204" pitchFamily="18" charset="0"/>
                <a:cs typeface="Times New Roman"/>
              </a:rPr>
              <a:t>λ</a:t>
            </a:r>
            <a:r>
              <a:rPr lang="ru-RU" sz="2400" baseline="-25000" dirty="0">
                <a:solidFill>
                  <a:srgbClr val="363940"/>
                </a:solidFill>
                <a:ea typeface="Cambria Math" panose="02040503050406030204" pitchFamily="18" charset="0"/>
                <a:cs typeface="Times New Roman"/>
              </a:rPr>
              <a:t>зелен</a:t>
            </a:r>
            <a:r>
              <a:rPr lang="ru-RU" sz="2400" dirty="0">
                <a:solidFill>
                  <a:srgbClr val="363940"/>
                </a:solidFill>
                <a:ea typeface="Cambria Math" panose="02040503050406030204" pitchFamily="18" charset="0"/>
                <a:cs typeface="Times New Roman"/>
              </a:rPr>
              <a:t> = 500 нм </a:t>
            </a:r>
            <a:r>
              <a:rPr lang="ru-RU" sz="2400" b="0" i="0" dirty="0">
                <a:solidFill>
                  <a:srgbClr val="202122"/>
                </a:solidFill>
                <a:effectLst/>
              </a:rPr>
              <a:t>⇒</a:t>
            </a:r>
            <a:r>
              <a:rPr lang="en-US" sz="2400" b="0" i="0" dirty="0">
                <a:solidFill>
                  <a:srgbClr val="202122"/>
                </a:solidFill>
                <a:effectLst/>
              </a:rPr>
              <a:t> E = 1240/</a:t>
            </a:r>
            <a:r>
              <a:rPr lang="ru-RU" sz="2400" b="0" i="0" dirty="0">
                <a:solidFill>
                  <a:srgbClr val="202122"/>
                </a:solidFill>
                <a:effectLst/>
              </a:rPr>
              <a:t>500</a:t>
            </a:r>
            <a:r>
              <a:rPr lang="en-US" sz="2400" b="0" i="0" dirty="0">
                <a:solidFill>
                  <a:srgbClr val="202122"/>
                </a:solidFill>
                <a:effectLst/>
              </a:rPr>
              <a:t> = </a:t>
            </a:r>
            <a:r>
              <a:rPr lang="ru-RU" sz="2400" b="0" i="0" dirty="0">
                <a:solidFill>
                  <a:srgbClr val="202122"/>
                </a:solidFill>
                <a:effectLst/>
              </a:rPr>
              <a:t>2</a:t>
            </a:r>
            <a:r>
              <a:rPr lang="en-US" sz="2400" b="0" i="0" dirty="0">
                <a:solidFill>
                  <a:srgbClr val="202122"/>
                </a:solidFill>
                <a:effectLst/>
              </a:rPr>
              <a:t>,</a:t>
            </a:r>
            <a:r>
              <a:rPr lang="ru-RU" sz="2400" b="0" i="0" dirty="0">
                <a:solidFill>
                  <a:srgbClr val="202122"/>
                </a:solidFill>
                <a:effectLst/>
              </a:rPr>
              <a:t>4</a:t>
            </a:r>
            <a:r>
              <a:rPr lang="en-US" sz="2400" b="0" i="0" dirty="0">
                <a:solidFill>
                  <a:srgbClr val="202122"/>
                </a:solidFill>
                <a:effectLst/>
              </a:rPr>
              <a:t>8 </a:t>
            </a:r>
            <a:r>
              <a:rPr lang="ru-RU" sz="2400" b="0" i="0" dirty="0">
                <a:solidFill>
                  <a:srgbClr val="202122"/>
                </a:solidFill>
                <a:effectLst/>
              </a:rPr>
              <a:t>эВ</a:t>
            </a:r>
            <a:endParaRPr lang="ru-RU" sz="2400" dirty="0">
              <a:solidFill>
                <a:srgbClr val="363940"/>
              </a:solidFill>
              <a:ea typeface="Cambria Math" panose="02040503050406030204" pitchFamily="18" charset="0"/>
              <a:cs typeface="Times New Roman"/>
            </a:endParaRPr>
          </a:p>
          <a:p>
            <a:pPr>
              <a:defRPr/>
            </a:pPr>
            <a:endParaRPr lang="ru-RU" dirty="0">
              <a:solidFill>
                <a:srgbClr val="363940"/>
              </a:solidFill>
              <a:ea typeface="Times New Roman"/>
              <a:cs typeface="Times New Roman"/>
            </a:endParaRPr>
          </a:p>
          <a:p>
            <a:pPr>
              <a:defRPr/>
            </a:pPr>
            <a:r>
              <a:rPr lang="ru-RU" sz="2400" i="0" u="none" dirty="0">
                <a:solidFill>
                  <a:srgbClr val="363940"/>
                </a:solidFill>
                <a:ea typeface="Times New Roman"/>
                <a:cs typeface="Times New Roman"/>
              </a:rPr>
              <a:t>Э</a:t>
            </a:r>
            <a:r>
              <a:rPr sz="2400" i="0" u="none" dirty="0" err="1">
                <a:solidFill>
                  <a:srgbClr val="363940"/>
                </a:solidFill>
                <a:ea typeface="Times New Roman"/>
                <a:cs typeface="Times New Roman"/>
              </a:rPr>
              <a:t>нергия</a:t>
            </a:r>
            <a:r>
              <a:rPr sz="2400" i="0" u="none" dirty="0">
                <a:solidFill>
                  <a:srgbClr val="363940"/>
                </a:solidFill>
                <a:ea typeface="Times New Roman"/>
                <a:cs typeface="Times New Roman"/>
              </a:rPr>
              <a:t> </a:t>
            </a:r>
            <a:r>
              <a:rPr sz="2400" i="0" u="none" dirty="0" err="1">
                <a:solidFill>
                  <a:srgbClr val="363940"/>
                </a:solidFill>
                <a:ea typeface="Times New Roman"/>
                <a:cs typeface="Times New Roman"/>
              </a:rPr>
              <a:t>увеличилась</a:t>
            </a:r>
            <a:r>
              <a:rPr sz="2400" i="0" u="none" dirty="0">
                <a:solidFill>
                  <a:srgbClr val="363940"/>
                </a:solidFill>
                <a:ea typeface="Times New Roman"/>
                <a:cs typeface="Times New Roman"/>
              </a:rPr>
              <a:t> </a:t>
            </a:r>
            <a:r>
              <a:rPr lang="ru-RU" sz="2400" dirty="0">
                <a:solidFill>
                  <a:srgbClr val="363940"/>
                </a:solidFill>
                <a:ea typeface="Times New Roman"/>
                <a:cs typeface="Times New Roman"/>
              </a:rPr>
              <a:t>на 0,7 эВ</a:t>
            </a:r>
            <a:r>
              <a:rPr sz="2400" i="0" u="none" dirty="0">
                <a:solidFill>
                  <a:srgbClr val="363940"/>
                </a:solidFill>
                <a:ea typeface="Times New Roman"/>
                <a:cs typeface="Times New Roman"/>
              </a:rPr>
              <a:t> </a:t>
            </a:r>
            <a:r>
              <a:rPr sz="2400" i="0" u="none" dirty="0" err="1">
                <a:solidFill>
                  <a:srgbClr val="363940"/>
                </a:solidFill>
                <a:ea typeface="Times New Roman"/>
                <a:cs typeface="Times New Roman"/>
              </a:rPr>
              <a:t>при</a:t>
            </a:r>
            <a:r>
              <a:rPr sz="2400" i="0" u="none" dirty="0">
                <a:solidFill>
                  <a:srgbClr val="363940"/>
                </a:solidFill>
                <a:ea typeface="Times New Roman"/>
                <a:cs typeface="Times New Roman"/>
              </a:rPr>
              <a:t> </a:t>
            </a:r>
            <a:r>
              <a:rPr sz="2400" i="0" u="none" dirty="0" err="1">
                <a:solidFill>
                  <a:srgbClr val="363940"/>
                </a:solidFill>
                <a:ea typeface="Times New Roman"/>
                <a:cs typeface="Times New Roman"/>
              </a:rPr>
              <a:t>уменьшении</a:t>
            </a:r>
            <a:r>
              <a:rPr sz="2400" i="0" u="none" dirty="0">
                <a:solidFill>
                  <a:srgbClr val="363940"/>
                </a:solidFill>
                <a:ea typeface="Times New Roman"/>
                <a:cs typeface="Times New Roman"/>
              </a:rPr>
              <a:t> </a:t>
            </a:r>
            <a:r>
              <a:rPr sz="2400" i="0" u="none" dirty="0" err="1">
                <a:solidFill>
                  <a:srgbClr val="363940"/>
                </a:solidFill>
                <a:ea typeface="Times New Roman"/>
                <a:cs typeface="Times New Roman"/>
              </a:rPr>
              <a:t>длины</a:t>
            </a:r>
            <a:r>
              <a:rPr sz="2400" i="0" u="none" dirty="0">
                <a:solidFill>
                  <a:srgbClr val="363940"/>
                </a:solidFill>
                <a:ea typeface="Times New Roman"/>
                <a:cs typeface="Times New Roman"/>
              </a:rPr>
              <a:t> </a:t>
            </a:r>
            <a:r>
              <a:rPr sz="2400" i="0" u="none" dirty="0" err="1">
                <a:solidFill>
                  <a:srgbClr val="363940"/>
                </a:solidFill>
                <a:ea typeface="Times New Roman"/>
                <a:cs typeface="Times New Roman"/>
              </a:rPr>
              <a:t>волны</a:t>
            </a:r>
            <a:r>
              <a:rPr sz="2400" i="0" u="none" dirty="0">
                <a:solidFill>
                  <a:srgbClr val="363940"/>
                </a:solidFill>
                <a:ea typeface="Times New Roman"/>
                <a:cs typeface="Times New Roman"/>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2238BF-74D1-471D-B1EF-1FBDF564A045}"/>
                  </a:ext>
                </a:extLst>
              </p:cNvPr>
              <p:cNvSpPr txBox="1"/>
              <p:nvPr/>
            </p:nvSpPr>
            <p:spPr>
              <a:xfrm>
                <a:off x="5443679" y="2367141"/>
                <a:ext cx="5913975" cy="1094174"/>
              </a:xfrm>
              <a:prstGeom prst="rect">
                <a:avLst/>
              </a:prstGeom>
              <a:ln w="38100">
                <a:solidFill>
                  <a:srgbClr val="DF0318"/>
                </a:solidFill>
              </a:ln>
            </p:spPr>
            <p:txBody>
              <a:bodyPr vert="horz" wrap="non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Arial" panose="020B0604020202020204" pitchFamily="34" charset="0"/>
                        </a:rPr>
                        <m:t>𝐸</m:t>
                      </m:r>
                      <m:d>
                        <m:dPr>
                          <m:begChr m:val="["/>
                          <m:endChr m:val="]"/>
                          <m:ctrlPr>
                            <a:rPr lang="en-US" sz="3200" b="0" i="1" smtClean="0">
                              <a:latin typeface="Cambria Math" panose="02040503050406030204" pitchFamily="18" charset="0"/>
                              <a:cs typeface="Arial" panose="020B0604020202020204" pitchFamily="34" charset="0"/>
                            </a:rPr>
                          </m:ctrlPr>
                        </m:dPr>
                        <m:e>
                          <m:r>
                            <a:rPr lang="ru-RU" sz="3200" b="0" i="1" smtClean="0">
                              <a:latin typeface="Cambria Math" panose="02040503050406030204" pitchFamily="18" charset="0"/>
                              <a:cs typeface="Arial" panose="020B0604020202020204" pitchFamily="34" charset="0"/>
                            </a:rPr>
                            <m:t>эВ</m:t>
                          </m:r>
                        </m:e>
                      </m:d>
                      <m:r>
                        <a:rPr lang="en-US" sz="3200" b="0" i="1" smtClean="0">
                          <a:latin typeface="Cambria Math" panose="02040503050406030204" pitchFamily="18" charset="0"/>
                          <a:cs typeface="Arial" panose="020B0604020202020204" pitchFamily="34" charset="0"/>
                        </a:rPr>
                        <m:t>=</m:t>
                      </m:r>
                      <m:f>
                        <m:f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ea typeface="Cambria Math" panose="02040503050406030204" pitchFamily="18" charset="0"/>
                              <a:cs typeface="Arial" panose="020B0604020202020204" pitchFamily="34" charset="0"/>
                            </a:rPr>
                            <m:t>h</m:t>
                          </m:r>
                          <m:r>
                            <a:rPr lang="en-US" sz="3200" b="0" i="1" smtClean="0">
                              <a:latin typeface="Cambria Math" panose="02040503050406030204" pitchFamily="18" charset="0"/>
                              <a:ea typeface="Cambria Math" panose="02040503050406030204" pitchFamily="18" charset="0"/>
                              <a:cs typeface="Arial" panose="020B0604020202020204" pitchFamily="34" charset="0"/>
                            </a:rPr>
                            <m:t>𝑐</m:t>
                          </m:r>
                        </m:num>
                        <m:den>
                          <m:r>
                            <a:rPr lang="en-US" sz="3200" b="0" i="1" smtClean="0">
                              <a:latin typeface="Cambria Math" panose="02040503050406030204" pitchFamily="18" charset="0"/>
                              <a:ea typeface="Cambria Math" panose="02040503050406030204" pitchFamily="18" charset="0"/>
                              <a:cs typeface="Arial" panose="020B0604020202020204" pitchFamily="34" charset="0"/>
                            </a:rPr>
                            <m:t>𝜆</m:t>
                          </m:r>
                        </m:den>
                      </m:f>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𝑒</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1240</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𝜆</m:t>
                      </m:r>
                      <m:r>
                        <a:rPr lang="en-US" sz="3200" b="0" i="1" smtClean="0">
                          <a:latin typeface="Cambria Math" panose="02040503050406030204" pitchFamily="18" charset="0"/>
                          <a:ea typeface="Cambria Math" panose="02040503050406030204" pitchFamily="18" charset="0"/>
                          <a:cs typeface="Arial" panose="020B0604020202020204" pitchFamily="34" charset="0"/>
                        </a:rPr>
                        <m:t>[нм]</m:t>
                      </m:r>
                    </m:oMath>
                  </m:oMathPara>
                </a14:m>
                <a:endParaRPr lang="ru-RU" sz="32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A2238BF-74D1-471D-B1EF-1FBDF564A045}"/>
                  </a:ext>
                </a:extLst>
              </p:cNvPr>
              <p:cNvSpPr txBox="1">
                <a:spLocks noRot="1" noChangeAspect="1" noMove="1" noResize="1" noEditPoints="1" noAdjustHandles="1" noChangeArrowheads="1" noChangeShapeType="1" noTextEdit="1"/>
              </p:cNvSpPr>
              <p:nvPr/>
            </p:nvSpPr>
            <p:spPr>
              <a:xfrm>
                <a:off x="5443679" y="2367141"/>
                <a:ext cx="5913975" cy="1094174"/>
              </a:xfrm>
              <a:prstGeom prst="rect">
                <a:avLst/>
              </a:prstGeom>
              <a:blipFill>
                <a:blip r:embed="rId2"/>
                <a:stretch>
                  <a:fillRect/>
                </a:stretch>
              </a:blipFill>
              <a:ln w="38100">
                <a:solidFill>
                  <a:srgbClr val="DF0318"/>
                </a:solidFill>
              </a:ln>
            </p:spPr>
            <p:txBody>
              <a:bodyPr/>
              <a:lstStyle/>
              <a:p>
                <a:r>
                  <a:rPr lang="ru-RU">
                    <a:noFill/>
                  </a:rPr>
                  <a:t> </a:t>
                </a:r>
              </a:p>
            </p:txBody>
          </p:sp>
        </mc:Fallback>
      </mc:AlternateContent>
    </p:spTree>
    <p:extLst>
      <p:ext uri="{BB962C8B-B14F-4D97-AF65-F5344CB8AC3E}">
        <p14:creationId xmlns:p14="http://schemas.microsoft.com/office/powerpoint/2010/main" val="286907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Google Shape;107;p16">
            <a:extLst>
              <a:ext uri="{FF2B5EF4-FFF2-40B4-BE49-F238E27FC236}">
                <a16:creationId xmlns:a16="http://schemas.microsoft.com/office/drawing/2014/main" id="{062D891D-9A80-486D-AA5E-39DD115C7A9F}"/>
              </a:ext>
            </a:extLst>
          </p:cNvPr>
          <p:cNvSpPr txBox="1"/>
          <p:nvPr/>
        </p:nvSpPr>
        <p:spPr>
          <a:xfrm>
            <a:off x="0" y="-3300"/>
            <a:ext cx="12192000" cy="615600"/>
          </a:xfrm>
          <a:prstGeom prst="rect">
            <a:avLst/>
          </a:prstGeom>
          <a:solidFill>
            <a:srgbClr val="CCD9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800" dirty="0"/>
              <a:t>Возбужденное состояние атома</a:t>
            </a:r>
            <a:endParaRPr sz="2800" dirty="0"/>
          </a:p>
        </p:txBody>
      </p:sp>
      <p:cxnSp>
        <p:nvCxnSpPr>
          <p:cNvPr id="45" name="Прямая соединительная линия 44">
            <a:extLst>
              <a:ext uri="{FF2B5EF4-FFF2-40B4-BE49-F238E27FC236}">
                <a16:creationId xmlns:a16="http://schemas.microsoft.com/office/drawing/2014/main" id="{C658617F-8090-47E0-B3D8-1D4EFC32420D}"/>
              </a:ext>
            </a:extLst>
          </p:cNvPr>
          <p:cNvCxnSpPr/>
          <p:nvPr/>
        </p:nvCxnSpPr>
        <p:spPr>
          <a:xfrm>
            <a:off x="-9939" y="612300"/>
            <a:ext cx="12201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Номер слайда 3">
            <a:extLst>
              <a:ext uri="{FF2B5EF4-FFF2-40B4-BE49-F238E27FC236}">
                <a16:creationId xmlns:a16="http://schemas.microsoft.com/office/drawing/2014/main" id="{ABE1A8BE-930E-4668-A97B-5D19864141E3}"/>
              </a:ext>
            </a:extLst>
          </p:cNvPr>
          <p:cNvSpPr>
            <a:spLocks noGrp="1"/>
          </p:cNvSpPr>
          <p:nvPr>
            <p:ph type="sldNum" sz="quarter" idx="12"/>
          </p:nvPr>
        </p:nvSpPr>
        <p:spPr>
          <a:xfrm>
            <a:off x="9266774" y="6366922"/>
            <a:ext cx="2743200" cy="365125"/>
          </a:xfrm>
        </p:spPr>
        <p:txBody>
          <a:bodyPr/>
          <a:lstStyle/>
          <a:p>
            <a:fld id="{DCC872DF-157B-4515-93E7-0F68FFC85200}" type="slidenum">
              <a:rPr lang="ru-RU" sz="2800" smtClean="0">
                <a:solidFill>
                  <a:schemeClr val="tx1"/>
                </a:solidFill>
                <a:latin typeface="Arial" panose="020B0604020202020204" pitchFamily="34" charset="0"/>
                <a:ea typeface="Roboto" panose="02000000000000000000" pitchFamily="2" charset="0"/>
                <a:cs typeface="Arial" panose="020B0604020202020204" pitchFamily="34" charset="0"/>
              </a:rPr>
              <a:pPr/>
              <a:t>9</a:t>
            </a:fld>
            <a:endParaRPr lang="ru-RU" sz="28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grpSp>
        <p:nvGrpSpPr>
          <p:cNvPr id="4" name="Группа 3">
            <a:extLst>
              <a:ext uri="{FF2B5EF4-FFF2-40B4-BE49-F238E27FC236}">
                <a16:creationId xmlns:a16="http://schemas.microsoft.com/office/drawing/2014/main" id="{0DAE2E54-0F8F-4712-9608-F98E33873093}"/>
              </a:ext>
            </a:extLst>
          </p:cNvPr>
          <p:cNvGrpSpPr/>
          <p:nvPr/>
        </p:nvGrpSpPr>
        <p:grpSpPr>
          <a:xfrm>
            <a:off x="260728" y="1048563"/>
            <a:ext cx="2180699" cy="3188617"/>
            <a:chOff x="43564" y="3429000"/>
            <a:chExt cx="2180699" cy="3188617"/>
          </a:xfrm>
        </p:grpSpPr>
        <p:cxnSp>
          <p:nvCxnSpPr>
            <p:cNvPr id="49" name="Прямая со стрелкой 48">
              <a:extLst>
                <a:ext uri="{FF2B5EF4-FFF2-40B4-BE49-F238E27FC236}">
                  <a16:creationId xmlns:a16="http://schemas.microsoft.com/office/drawing/2014/main" id="{46E073AD-3823-4711-9A80-4C30090FFDA1}"/>
                </a:ext>
              </a:extLst>
            </p:cNvPr>
            <p:cNvCxnSpPr>
              <a:cxnSpLocks/>
            </p:cNvCxnSpPr>
            <p:nvPr/>
          </p:nvCxnSpPr>
          <p:spPr>
            <a:xfrm flipV="1">
              <a:off x="432846" y="3429000"/>
              <a:ext cx="0" cy="318861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2" name="Прямоугольник 51">
              <a:extLst>
                <a:ext uri="{FF2B5EF4-FFF2-40B4-BE49-F238E27FC236}">
                  <a16:creationId xmlns:a16="http://schemas.microsoft.com/office/drawing/2014/main" id="{192D5FC6-CB93-4874-8E55-FCF348FB2BCC}"/>
                </a:ext>
              </a:extLst>
            </p:cNvPr>
            <p:cNvSpPr/>
            <p:nvPr/>
          </p:nvSpPr>
          <p:spPr>
            <a:xfrm>
              <a:off x="503943" y="6212264"/>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рямоугольник 64">
              <a:extLst>
                <a:ext uri="{FF2B5EF4-FFF2-40B4-BE49-F238E27FC236}">
                  <a16:creationId xmlns:a16="http://schemas.microsoft.com/office/drawing/2014/main" id="{52DB852D-A076-4CE5-AF6D-6AF04057A325}"/>
                </a:ext>
              </a:extLst>
            </p:cNvPr>
            <p:cNvSpPr/>
            <p:nvPr/>
          </p:nvSpPr>
          <p:spPr>
            <a:xfrm>
              <a:off x="503943" y="5197244"/>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Прямоугольник 73">
              <a:extLst>
                <a:ext uri="{FF2B5EF4-FFF2-40B4-BE49-F238E27FC236}">
                  <a16:creationId xmlns:a16="http://schemas.microsoft.com/office/drawing/2014/main" id="{C14472C9-4CE1-4231-95E3-31B02E3AF8F8}"/>
                </a:ext>
              </a:extLst>
            </p:cNvPr>
            <p:cNvSpPr/>
            <p:nvPr/>
          </p:nvSpPr>
          <p:spPr>
            <a:xfrm>
              <a:off x="815024" y="4886163"/>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a:extLst>
                <a:ext uri="{FF2B5EF4-FFF2-40B4-BE49-F238E27FC236}">
                  <a16:creationId xmlns:a16="http://schemas.microsoft.com/office/drawing/2014/main" id="{ADE307A1-A308-4DD8-8700-F39918558047}"/>
                </a:ext>
              </a:extLst>
            </p:cNvPr>
            <p:cNvSpPr/>
            <p:nvPr/>
          </p:nvSpPr>
          <p:spPr>
            <a:xfrm>
              <a:off x="1126105" y="4886163"/>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a:extLst>
                <a:ext uri="{FF2B5EF4-FFF2-40B4-BE49-F238E27FC236}">
                  <a16:creationId xmlns:a16="http://schemas.microsoft.com/office/drawing/2014/main" id="{43219F3A-DCB1-4A3D-873C-B1CD9ABA88A5}"/>
                </a:ext>
              </a:extLst>
            </p:cNvPr>
            <p:cNvSpPr/>
            <p:nvPr/>
          </p:nvSpPr>
          <p:spPr>
            <a:xfrm>
              <a:off x="1437186" y="4886162"/>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a:extLst>
                <a:ext uri="{FF2B5EF4-FFF2-40B4-BE49-F238E27FC236}">
                  <a16:creationId xmlns:a16="http://schemas.microsoft.com/office/drawing/2014/main" id="{8FBDBADA-5934-4AA6-8D32-8DBF2C068B1B}"/>
                </a:ext>
              </a:extLst>
            </p:cNvPr>
            <p:cNvSpPr/>
            <p:nvPr/>
          </p:nvSpPr>
          <p:spPr>
            <a:xfrm>
              <a:off x="503943" y="3962596"/>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a:extLst>
                <a:ext uri="{FF2B5EF4-FFF2-40B4-BE49-F238E27FC236}">
                  <a16:creationId xmlns:a16="http://schemas.microsoft.com/office/drawing/2014/main" id="{261460EA-C618-400C-9134-E7DBE27E25A4}"/>
                </a:ext>
              </a:extLst>
            </p:cNvPr>
            <p:cNvSpPr/>
            <p:nvPr/>
          </p:nvSpPr>
          <p:spPr>
            <a:xfrm>
              <a:off x="815024" y="3651515"/>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Прямоугольник 79">
              <a:extLst>
                <a:ext uri="{FF2B5EF4-FFF2-40B4-BE49-F238E27FC236}">
                  <a16:creationId xmlns:a16="http://schemas.microsoft.com/office/drawing/2014/main" id="{678BE050-D444-441C-BE09-83B1C11CA748}"/>
                </a:ext>
              </a:extLst>
            </p:cNvPr>
            <p:cNvSpPr/>
            <p:nvPr/>
          </p:nvSpPr>
          <p:spPr>
            <a:xfrm>
              <a:off x="1126105" y="3651515"/>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рямоугольник 80">
              <a:extLst>
                <a:ext uri="{FF2B5EF4-FFF2-40B4-BE49-F238E27FC236}">
                  <a16:creationId xmlns:a16="http://schemas.microsoft.com/office/drawing/2014/main" id="{22270E96-5F6F-4C55-9F53-CF943AB233A2}"/>
                </a:ext>
              </a:extLst>
            </p:cNvPr>
            <p:cNvSpPr/>
            <p:nvPr/>
          </p:nvSpPr>
          <p:spPr>
            <a:xfrm>
              <a:off x="1437186" y="3651514"/>
              <a:ext cx="311081" cy="311081"/>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TextBox 90">
              <a:extLst>
                <a:ext uri="{FF2B5EF4-FFF2-40B4-BE49-F238E27FC236}">
                  <a16:creationId xmlns:a16="http://schemas.microsoft.com/office/drawing/2014/main" id="{F9D858F9-7643-4F45-96D8-4BFA1C108377}"/>
                </a:ext>
              </a:extLst>
            </p:cNvPr>
            <p:cNvSpPr txBox="1"/>
            <p:nvPr/>
          </p:nvSpPr>
          <p:spPr>
            <a:xfrm rot="16200000">
              <a:off x="-1166937" y="4932801"/>
              <a:ext cx="2790333" cy="369332"/>
            </a:xfrm>
            <a:prstGeom prst="rect">
              <a:avLst/>
            </a:prstGeom>
            <a:noFill/>
          </p:spPr>
          <p:txBody>
            <a:bodyPr wrap="square" rtlCol="0">
              <a:spAutoFit/>
            </a:bodyPr>
            <a:lstStyle/>
            <a:p>
              <a:pPr algn="ctr"/>
              <a:r>
                <a:rPr lang="ru-RU" dirty="0"/>
                <a:t>Энергия орбитали</a:t>
              </a:r>
            </a:p>
          </p:txBody>
        </p:sp>
        <p:sp>
          <p:nvSpPr>
            <p:cNvPr id="92" name="TextBox 91">
              <a:extLst>
                <a:ext uri="{FF2B5EF4-FFF2-40B4-BE49-F238E27FC236}">
                  <a16:creationId xmlns:a16="http://schemas.microsoft.com/office/drawing/2014/main" id="{D0A670E3-07B3-4F6D-84B0-5F989951B316}"/>
                </a:ext>
              </a:extLst>
            </p:cNvPr>
            <p:cNvSpPr txBox="1"/>
            <p:nvPr/>
          </p:nvSpPr>
          <p:spPr>
            <a:xfrm>
              <a:off x="693549" y="6168809"/>
              <a:ext cx="547833" cy="369332"/>
            </a:xfrm>
            <a:prstGeom prst="rect">
              <a:avLst/>
            </a:prstGeom>
            <a:noFill/>
          </p:spPr>
          <p:txBody>
            <a:bodyPr wrap="square" rtlCol="0">
              <a:spAutoFit/>
            </a:bodyPr>
            <a:lstStyle/>
            <a:p>
              <a:pPr algn="ctr"/>
              <a:r>
                <a:rPr lang="ru-RU" i="1" dirty="0">
                  <a:latin typeface="Arial" panose="020B0604020202020204" pitchFamily="34" charset="0"/>
                  <a:cs typeface="Arial" panose="020B0604020202020204" pitchFamily="34" charset="0"/>
                </a:rPr>
                <a:t>1</a:t>
              </a:r>
              <a:r>
                <a:rPr lang="en-US" i="1" dirty="0">
                  <a:latin typeface="Arial" panose="020B0604020202020204" pitchFamily="34" charset="0"/>
                  <a:cs typeface="Arial" panose="020B0604020202020204" pitchFamily="34" charset="0"/>
                </a:rPr>
                <a:t>s</a:t>
              </a:r>
              <a:endParaRPr lang="ru-RU" sz="1600"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2200E0A9-052B-4C01-A19E-9672B3A56C21}"/>
                </a:ext>
              </a:extLst>
            </p:cNvPr>
            <p:cNvSpPr txBox="1"/>
            <p:nvPr/>
          </p:nvSpPr>
          <p:spPr>
            <a:xfrm>
              <a:off x="702427" y="5168118"/>
              <a:ext cx="547833" cy="369332"/>
            </a:xfrm>
            <a:prstGeom prst="rect">
              <a:avLst/>
            </a:prstGeom>
            <a:noFill/>
          </p:spPr>
          <p:txBody>
            <a:bodyPr wrap="square" rtlCol="0">
              <a:spAutoFit/>
            </a:bodyPr>
            <a:lstStyle/>
            <a:p>
              <a:pPr algn="ctr"/>
              <a:r>
                <a:rPr lang="ru-RU" i="1" dirty="0">
                  <a:latin typeface="Arial" panose="020B0604020202020204" pitchFamily="34" charset="0"/>
                  <a:cs typeface="Arial" panose="020B0604020202020204" pitchFamily="34" charset="0"/>
                </a:rPr>
                <a:t>2</a:t>
              </a:r>
              <a:r>
                <a:rPr lang="en-US" i="1" dirty="0">
                  <a:latin typeface="Arial" panose="020B0604020202020204" pitchFamily="34" charset="0"/>
                  <a:cs typeface="Arial" panose="020B0604020202020204" pitchFamily="34" charset="0"/>
                </a:rPr>
                <a:t>s</a:t>
              </a:r>
              <a:endParaRPr lang="ru-RU" sz="1600" dirty="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25CB4DD4-4B63-4836-8615-6A29F75C6E31}"/>
                </a:ext>
              </a:extLst>
            </p:cNvPr>
            <p:cNvSpPr txBox="1"/>
            <p:nvPr/>
          </p:nvSpPr>
          <p:spPr>
            <a:xfrm>
              <a:off x="693550" y="3948033"/>
              <a:ext cx="547833" cy="369332"/>
            </a:xfrm>
            <a:prstGeom prst="rect">
              <a:avLst/>
            </a:prstGeom>
            <a:noFill/>
          </p:spPr>
          <p:txBody>
            <a:bodyPr wrap="square" rtlCol="0">
              <a:spAutoFit/>
            </a:bodyPr>
            <a:lstStyle/>
            <a:p>
              <a:pPr algn="ctr"/>
              <a:r>
                <a:rPr lang="ru-RU" i="1" dirty="0">
                  <a:latin typeface="Arial" panose="020B0604020202020204" pitchFamily="34" charset="0"/>
                  <a:cs typeface="Arial" panose="020B0604020202020204" pitchFamily="34" charset="0"/>
                </a:rPr>
                <a:t>3</a:t>
              </a:r>
              <a:r>
                <a:rPr lang="en-US" i="1" dirty="0">
                  <a:latin typeface="Arial" panose="020B0604020202020204" pitchFamily="34" charset="0"/>
                  <a:cs typeface="Arial" panose="020B0604020202020204" pitchFamily="34" charset="0"/>
                </a:rPr>
                <a:t>s</a:t>
              </a:r>
              <a:endParaRPr lang="ru-RU" sz="1600" dirty="0">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AEE26CA4-31FA-461A-8F52-9CA2E11910FD}"/>
                </a:ext>
              </a:extLst>
            </p:cNvPr>
            <p:cNvSpPr txBox="1"/>
            <p:nvPr/>
          </p:nvSpPr>
          <p:spPr>
            <a:xfrm>
              <a:off x="1662276" y="3608949"/>
              <a:ext cx="547833" cy="369332"/>
            </a:xfrm>
            <a:prstGeom prst="rect">
              <a:avLst/>
            </a:prstGeom>
            <a:noFill/>
          </p:spPr>
          <p:txBody>
            <a:bodyPr wrap="square" rtlCol="0">
              <a:spAutoFit/>
            </a:bodyPr>
            <a:lstStyle/>
            <a:p>
              <a:pPr algn="ctr"/>
              <a:r>
                <a:rPr lang="ru-RU" i="1" dirty="0">
                  <a:latin typeface="Arial" panose="020B0604020202020204" pitchFamily="34" charset="0"/>
                  <a:cs typeface="Arial" panose="020B0604020202020204" pitchFamily="34" charset="0"/>
                </a:rPr>
                <a:t>3</a:t>
              </a:r>
              <a:r>
                <a:rPr lang="en-US" i="1" dirty="0">
                  <a:latin typeface="Arial" panose="020B0604020202020204" pitchFamily="34" charset="0"/>
                  <a:cs typeface="Arial" panose="020B0604020202020204" pitchFamily="34" charset="0"/>
                </a:rPr>
                <a:t>p</a:t>
              </a:r>
              <a:endParaRPr lang="ru-RU" sz="1600"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A399F4DE-DD3F-4678-9A7A-0650FE1578CC}"/>
                </a:ext>
              </a:extLst>
            </p:cNvPr>
            <p:cNvSpPr txBox="1"/>
            <p:nvPr/>
          </p:nvSpPr>
          <p:spPr>
            <a:xfrm>
              <a:off x="1676430" y="4870924"/>
              <a:ext cx="547833"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2p</a:t>
              </a:r>
              <a:endParaRPr lang="ru-RU" sz="1600" dirty="0">
                <a:latin typeface="Arial" panose="020B0604020202020204" pitchFamily="34" charset="0"/>
                <a:cs typeface="Arial" panose="020B0604020202020204" pitchFamily="34" charset="0"/>
              </a:endParaRPr>
            </a:p>
          </p:txBody>
        </p:sp>
      </p:grpSp>
      <p:sp>
        <p:nvSpPr>
          <p:cNvPr id="3" name="Стрелка: вправо 2">
            <a:extLst>
              <a:ext uri="{FF2B5EF4-FFF2-40B4-BE49-F238E27FC236}">
                <a16:creationId xmlns:a16="http://schemas.microsoft.com/office/drawing/2014/main" id="{624645EC-C05A-43A7-B93B-DD4598EEB03D}"/>
              </a:ext>
            </a:extLst>
          </p:cNvPr>
          <p:cNvSpPr/>
          <p:nvPr/>
        </p:nvSpPr>
        <p:spPr>
          <a:xfrm>
            <a:off x="2623782" y="2324244"/>
            <a:ext cx="1513840" cy="637401"/>
          </a:xfrm>
          <a:prstGeom prst="rightArrow">
            <a:avLst/>
          </a:prstGeom>
          <a:solidFill>
            <a:srgbClr val="CCD9F5"/>
          </a:solidFill>
          <a:ln>
            <a:solidFill>
              <a:srgbClr val="95A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2" name="Picture 2" descr="ДВУХАТОМНАЯ МОЛЕКУЛА, Схема энергетических уровней двухатомной молекулы:  электронные термы, их колебательная и вращательная структуры - Физика.  Оптика. Квантовая физика. Строение и физические свойства вещества">
            <a:extLst>
              <a:ext uri="{FF2B5EF4-FFF2-40B4-BE49-F238E27FC236}">
                <a16:creationId xmlns:a16="http://schemas.microsoft.com/office/drawing/2014/main" id="{C0C79525-91D6-4540-8EBC-435372A43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851" t="7469" b="-274"/>
          <a:stretch/>
        </p:blipFill>
        <p:spPr bwMode="auto">
          <a:xfrm>
            <a:off x="4281345" y="878362"/>
            <a:ext cx="3867409" cy="3755983"/>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5CEBFCC7-F02A-49D5-856A-FAF08FBAEE4D}"/>
              </a:ext>
            </a:extLst>
          </p:cNvPr>
          <p:cNvSpPr txBox="1"/>
          <p:nvPr/>
        </p:nvSpPr>
        <p:spPr>
          <a:xfrm>
            <a:off x="8324592" y="1748069"/>
            <a:ext cx="3867408" cy="2267544"/>
          </a:xfrm>
          <a:prstGeom prst="rect">
            <a:avLst/>
          </a:prstGeom>
          <a:noFill/>
        </p:spPr>
        <p:txBody>
          <a:bodyPr wrap="square" rtlCol="0">
            <a:spAutoFit/>
          </a:bodyPr>
          <a:lstStyle/>
          <a:p>
            <a:pPr>
              <a:lnSpc>
                <a:spcPct val="120000"/>
              </a:lnSpc>
            </a:pPr>
            <a:r>
              <a:rPr lang="ru-RU" sz="2400" dirty="0">
                <a:solidFill>
                  <a:srgbClr val="C00000"/>
                </a:solidFill>
                <a:latin typeface="Arial" panose="020B0604020202020204" pitchFamily="34" charset="0"/>
                <a:cs typeface="Arial" panose="020B0604020202020204" pitchFamily="34" charset="0"/>
              </a:rPr>
              <a:t>Энергии УФ-видимого излучения достаточно для перехода электрона на другой энергетический уровень (орбиталь)  </a:t>
            </a:r>
            <a:endParaRPr lang="ru-RU" sz="2000" dirty="0">
              <a:solidFill>
                <a:srgbClr val="C00000"/>
              </a:solidFill>
              <a:latin typeface="Arial" panose="020B0604020202020204" pitchFamily="34" charset="0"/>
              <a:cs typeface="Arial" panose="020B0604020202020204" pitchFamily="34" charset="0"/>
            </a:endParaRPr>
          </a:p>
        </p:txBody>
      </p:sp>
      <p:cxnSp>
        <p:nvCxnSpPr>
          <p:cNvPr id="85" name="Прямая соединительная линия 84">
            <a:extLst>
              <a:ext uri="{FF2B5EF4-FFF2-40B4-BE49-F238E27FC236}">
                <a16:creationId xmlns:a16="http://schemas.microsoft.com/office/drawing/2014/main" id="{423B786B-41A9-462A-9449-55001EE9E4E0}"/>
              </a:ext>
            </a:extLst>
          </p:cNvPr>
          <p:cNvCxnSpPr/>
          <p:nvPr/>
        </p:nvCxnSpPr>
        <p:spPr>
          <a:xfrm>
            <a:off x="485217" y="4930524"/>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id="{EEFBAFFF-663D-46D6-AE58-77197F0A10FF}"/>
              </a:ext>
            </a:extLst>
          </p:cNvPr>
          <p:cNvCxnSpPr/>
          <p:nvPr/>
        </p:nvCxnSpPr>
        <p:spPr>
          <a:xfrm>
            <a:off x="485217" y="6234218"/>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a16="http://schemas.microsoft.com/office/drawing/2014/main" id="{DCF9DB79-D03B-4988-AD69-61FEA2A02674}"/>
              </a:ext>
            </a:extLst>
          </p:cNvPr>
          <p:cNvCxnSpPr/>
          <p:nvPr/>
        </p:nvCxnSpPr>
        <p:spPr>
          <a:xfrm>
            <a:off x="3489669" y="4983149"/>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a:extLst>
              <a:ext uri="{FF2B5EF4-FFF2-40B4-BE49-F238E27FC236}">
                <a16:creationId xmlns:a16="http://schemas.microsoft.com/office/drawing/2014/main" id="{DADB4D46-8954-47D7-BFA4-8E58659B6BD2}"/>
              </a:ext>
            </a:extLst>
          </p:cNvPr>
          <p:cNvCxnSpPr/>
          <p:nvPr/>
        </p:nvCxnSpPr>
        <p:spPr>
          <a:xfrm>
            <a:off x="3489669" y="6286843"/>
            <a:ext cx="134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Стрелка: вправо 88">
            <a:extLst>
              <a:ext uri="{FF2B5EF4-FFF2-40B4-BE49-F238E27FC236}">
                <a16:creationId xmlns:a16="http://schemas.microsoft.com/office/drawing/2014/main" id="{354A889F-D5E3-42C8-9E3F-2EB6FE102EC8}"/>
              </a:ext>
            </a:extLst>
          </p:cNvPr>
          <p:cNvSpPr/>
          <p:nvPr/>
        </p:nvSpPr>
        <p:spPr>
          <a:xfrm rot="16200000">
            <a:off x="451938" y="6032751"/>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Стрелка: вправо 89">
            <a:extLst>
              <a:ext uri="{FF2B5EF4-FFF2-40B4-BE49-F238E27FC236}">
                <a16:creationId xmlns:a16="http://schemas.microsoft.com/office/drawing/2014/main" id="{86F8090F-5BA3-40DA-BAFA-2B6B331159B5}"/>
              </a:ext>
            </a:extLst>
          </p:cNvPr>
          <p:cNvSpPr/>
          <p:nvPr/>
        </p:nvSpPr>
        <p:spPr>
          <a:xfrm rot="5400000">
            <a:off x="1019451" y="6058544"/>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Стрелка: вправо 94">
            <a:extLst>
              <a:ext uri="{FF2B5EF4-FFF2-40B4-BE49-F238E27FC236}">
                <a16:creationId xmlns:a16="http://schemas.microsoft.com/office/drawing/2014/main" id="{A0A87A27-DF66-45D7-86A3-5E7A8BF8842C}"/>
              </a:ext>
            </a:extLst>
          </p:cNvPr>
          <p:cNvSpPr/>
          <p:nvPr/>
        </p:nvSpPr>
        <p:spPr>
          <a:xfrm rot="16200000">
            <a:off x="3761675" y="6085377"/>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Стрелка: вправо 97">
            <a:extLst>
              <a:ext uri="{FF2B5EF4-FFF2-40B4-BE49-F238E27FC236}">
                <a16:creationId xmlns:a16="http://schemas.microsoft.com/office/drawing/2014/main" id="{D933397C-42BF-4369-9588-61E4D27B2CF3}"/>
              </a:ext>
            </a:extLst>
          </p:cNvPr>
          <p:cNvSpPr/>
          <p:nvPr/>
        </p:nvSpPr>
        <p:spPr>
          <a:xfrm rot="16200000">
            <a:off x="3761676" y="4755889"/>
            <a:ext cx="798653" cy="40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TextBox 98">
            <a:extLst>
              <a:ext uri="{FF2B5EF4-FFF2-40B4-BE49-F238E27FC236}">
                <a16:creationId xmlns:a16="http://schemas.microsoft.com/office/drawing/2014/main" id="{FDF7A430-2897-4F2F-8C2E-99A941CAD1AB}"/>
              </a:ext>
            </a:extLst>
          </p:cNvPr>
          <p:cNvSpPr txBox="1"/>
          <p:nvPr/>
        </p:nvSpPr>
        <p:spPr>
          <a:xfrm>
            <a:off x="2110922" y="5100711"/>
            <a:ext cx="914400" cy="914400"/>
          </a:xfrm>
          <a:prstGeom prst="rect">
            <a:avLst/>
          </a:prstGeom>
        </p:spPr>
        <p:txBody>
          <a:bodyPr vert="horz" wrap="none" lIns="91440" tIns="45720" rIns="91440" bIns="45720" rtlCol="0" anchor="ctr">
            <a:normAutofit/>
          </a:bodyPr>
          <a:lstStyle/>
          <a:p>
            <a:pPr algn="ctr"/>
            <a:r>
              <a:rPr lang="ru-RU"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hv</a:t>
            </a:r>
            <a:r>
              <a:rPr lang="en-US" sz="3200" dirty="0">
                <a:latin typeface="Arial" panose="020B0604020202020204" pitchFamily="34" charset="0"/>
                <a:cs typeface="Arial" panose="020B0604020202020204" pitchFamily="34" charset="0"/>
              </a:rPr>
              <a:t>   =</a:t>
            </a:r>
            <a:endParaRPr lang="ru-RU" sz="3200" dirty="0">
              <a:latin typeface="Arial" panose="020B0604020202020204" pitchFamily="34" charset="0"/>
              <a:cs typeface="Arial" panose="020B0604020202020204" pitchFamily="34" charset="0"/>
            </a:endParaRPr>
          </a:p>
        </p:txBody>
      </p:sp>
      <p:cxnSp>
        <p:nvCxnSpPr>
          <p:cNvPr id="100" name="Прямая со стрелкой 99">
            <a:extLst>
              <a:ext uri="{FF2B5EF4-FFF2-40B4-BE49-F238E27FC236}">
                <a16:creationId xmlns:a16="http://schemas.microsoft.com/office/drawing/2014/main" id="{907BACC5-18E6-4AEB-A1E5-CFBBADDD6813}"/>
              </a:ext>
            </a:extLst>
          </p:cNvPr>
          <p:cNvCxnSpPr/>
          <p:nvPr/>
        </p:nvCxnSpPr>
        <p:spPr>
          <a:xfrm>
            <a:off x="4652103" y="4983149"/>
            <a:ext cx="0" cy="1303694"/>
          </a:xfrm>
          <a:prstGeom prst="straightConnector1">
            <a:avLst/>
          </a:prstGeom>
          <a:ln w="57150">
            <a:solidFill>
              <a:srgbClr val="DF031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8792B15-4D1E-45F6-8465-22FA76622869}"/>
              </a:ext>
            </a:extLst>
          </p:cNvPr>
          <p:cNvSpPr txBox="1"/>
          <p:nvPr/>
        </p:nvSpPr>
        <p:spPr>
          <a:xfrm>
            <a:off x="4595146" y="5162971"/>
            <a:ext cx="914400" cy="914400"/>
          </a:xfrm>
          <a:prstGeom prst="rect">
            <a:avLst/>
          </a:prstGeom>
        </p:spPr>
        <p:txBody>
          <a:bodyPr vert="horz" wrap="none" lIns="91440" tIns="45720" rIns="91440" bIns="45720" rtlCol="0" anchor="ctr">
            <a:normAutofit/>
          </a:bodyPr>
          <a:lstStyle/>
          <a:p>
            <a:pPr algn="ctr"/>
            <a:r>
              <a:rPr lang="el-GR" sz="3200" dirty="0">
                <a:latin typeface="Arial" panose="020B0604020202020204" pitchFamily="34" charset="0"/>
                <a:cs typeface="Arial" panose="020B0604020202020204" pitchFamily="34" charset="0"/>
              </a:rPr>
              <a:t>Δ</a:t>
            </a:r>
            <a:r>
              <a:rPr lang="en-US" sz="3200" dirty="0">
                <a:latin typeface="Arial" panose="020B0604020202020204" pitchFamily="34" charset="0"/>
                <a:cs typeface="Arial" panose="020B0604020202020204" pitchFamily="34" charset="0"/>
              </a:rPr>
              <a:t>E</a:t>
            </a:r>
            <a:endParaRPr lang="ru-RU" sz="3200" dirty="0">
              <a:latin typeface="Arial" panose="020B0604020202020204" pitchFamily="34" charset="0"/>
              <a:cs typeface="Arial" panose="020B0604020202020204" pitchFamily="34" charset="0"/>
            </a:endParaRPr>
          </a:p>
        </p:txBody>
      </p:sp>
      <p:pic>
        <p:nvPicPr>
          <p:cNvPr id="102" name="Picture 4" descr="Вишневые листья, сочетания, состав, рецепты и интеренсные факты!">
            <a:extLst>
              <a:ext uri="{FF2B5EF4-FFF2-40B4-BE49-F238E27FC236}">
                <a16:creationId xmlns:a16="http://schemas.microsoft.com/office/drawing/2014/main" id="{6C5619C4-35F0-467E-97B9-346417128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55130">
            <a:off x="6628774" y="5122771"/>
            <a:ext cx="3000717" cy="2328143"/>
          </a:xfrm>
          <a:prstGeom prst="rect">
            <a:avLst/>
          </a:prstGeom>
          <a:noFill/>
          <a:extLst>
            <a:ext uri="{909E8E84-426E-40DD-AFC4-6F175D3DCCD1}">
              <a14:hiddenFill xmlns:a14="http://schemas.microsoft.com/office/drawing/2010/main">
                <a:solidFill>
                  <a:srgbClr val="FFFFFF"/>
                </a:solidFill>
              </a14:hiddenFill>
            </a:ext>
          </a:extLst>
        </p:spPr>
      </p:pic>
      <p:sp>
        <p:nvSpPr>
          <p:cNvPr id="103" name="Стрелка: вправо 102">
            <a:extLst>
              <a:ext uri="{FF2B5EF4-FFF2-40B4-BE49-F238E27FC236}">
                <a16:creationId xmlns:a16="http://schemas.microsoft.com/office/drawing/2014/main" id="{DE5722C4-4B8F-4B8B-95F8-809AC295ED6D}"/>
              </a:ext>
            </a:extLst>
          </p:cNvPr>
          <p:cNvSpPr/>
          <p:nvPr/>
        </p:nvSpPr>
        <p:spPr>
          <a:xfrm rot="3406202">
            <a:off x="6070654" y="5749177"/>
            <a:ext cx="1668107" cy="4029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Стрелка: вправо 103">
            <a:extLst>
              <a:ext uri="{FF2B5EF4-FFF2-40B4-BE49-F238E27FC236}">
                <a16:creationId xmlns:a16="http://schemas.microsoft.com/office/drawing/2014/main" id="{B6F2B06E-AD90-4BB8-ACBC-1EF7BB7F9346}"/>
              </a:ext>
            </a:extLst>
          </p:cNvPr>
          <p:cNvSpPr/>
          <p:nvPr/>
        </p:nvSpPr>
        <p:spPr>
          <a:xfrm rot="3406202">
            <a:off x="6479760" y="5638780"/>
            <a:ext cx="1668107" cy="402932"/>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Стрелка: вправо 104">
            <a:extLst>
              <a:ext uri="{FF2B5EF4-FFF2-40B4-BE49-F238E27FC236}">
                <a16:creationId xmlns:a16="http://schemas.microsoft.com/office/drawing/2014/main" id="{E33DDC3A-9CD1-4FD7-B720-BF54E206AFA3}"/>
              </a:ext>
            </a:extLst>
          </p:cNvPr>
          <p:cNvSpPr/>
          <p:nvPr/>
        </p:nvSpPr>
        <p:spPr>
          <a:xfrm rot="3406202">
            <a:off x="6897706" y="5492905"/>
            <a:ext cx="1668107" cy="402932"/>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6" name="Picture 6" descr="Болезни глаза у человека – список глазных болезней, их описание, симптомы и  лечение">
            <a:extLst>
              <a:ext uri="{FF2B5EF4-FFF2-40B4-BE49-F238E27FC236}">
                <a16:creationId xmlns:a16="http://schemas.microsoft.com/office/drawing/2014/main" id="{77352487-34F2-4688-9304-E04DA0BCF3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41" t="21251" r="51709" b="22473"/>
          <a:stretch/>
        </p:blipFill>
        <p:spPr bwMode="auto">
          <a:xfrm>
            <a:off x="9031335" y="4287540"/>
            <a:ext cx="2099486" cy="1573143"/>
          </a:xfrm>
          <a:prstGeom prst="rect">
            <a:avLst/>
          </a:prstGeom>
          <a:noFill/>
          <a:extLst>
            <a:ext uri="{909E8E84-426E-40DD-AFC4-6F175D3DCCD1}">
              <a14:hiddenFill xmlns:a14="http://schemas.microsoft.com/office/drawing/2010/main">
                <a:solidFill>
                  <a:srgbClr val="FFFFFF"/>
                </a:solidFill>
              </a14:hiddenFill>
            </a:ext>
          </a:extLst>
        </p:spPr>
      </p:pic>
      <p:sp>
        <p:nvSpPr>
          <p:cNvPr id="107" name="Стрелка: вправо 106">
            <a:extLst>
              <a:ext uri="{FF2B5EF4-FFF2-40B4-BE49-F238E27FC236}">
                <a16:creationId xmlns:a16="http://schemas.microsoft.com/office/drawing/2014/main" id="{EDE47AEC-05F5-4DED-8F79-B7972EABB1C6}"/>
              </a:ext>
            </a:extLst>
          </p:cNvPr>
          <p:cNvSpPr/>
          <p:nvPr/>
        </p:nvSpPr>
        <p:spPr>
          <a:xfrm rot="18193798" flipV="1">
            <a:off x="8237185" y="5660188"/>
            <a:ext cx="1668107" cy="402932"/>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0703140"/>
      </p:ext>
    </p:extLst>
  </p:cSld>
  <p:clrMapOvr>
    <a:masterClrMapping/>
  </p:clrMapOvr>
</p:sld>
</file>

<file path=ppt/theme/theme1.xml><?xml version="1.0" encoding="utf-8"?>
<a:theme xmlns:a="http://schemas.openxmlformats.org/drawingml/2006/main" name="Тема Office">
  <a:themeElements>
    <a:clrScheme name="Другая 1">
      <a:dk1>
        <a:sysClr val="windowText" lastClr="000000"/>
      </a:dk1>
      <a:lt1>
        <a:srgbClr val="FFFFFF"/>
      </a:lt1>
      <a:dk2>
        <a:srgbClr val="DF0318"/>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ctr">
          <a:defRPr sz="3200" u="sng"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6177</TotalTime>
  <Words>938</Words>
  <Application>Microsoft Office PowerPoint</Application>
  <PresentationFormat>Широкоэкранный</PresentationFormat>
  <Paragraphs>230</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Cambria Math</vt:lpstr>
      <vt:lpstr>Century</vt:lpstr>
      <vt:lpstr>Тема Office</vt:lpstr>
      <vt:lpstr>УФ-видимая спектроскопия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Mattew Popkov</dc:creator>
  <cp:lastModifiedBy>Ekaterina Sheichenko</cp:lastModifiedBy>
  <cp:revision>16</cp:revision>
  <dcterms:created xsi:type="dcterms:W3CDTF">2023-07-27T08:49:53Z</dcterms:created>
  <dcterms:modified xsi:type="dcterms:W3CDTF">2024-10-11T15:54:51Z</dcterms:modified>
</cp:coreProperties>
</file>