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14"/>
  </p:notesMasterIdLst>
  <p:sldIdLst>
    <p:sldId id="256" r:id="rId3"/>
    <p:sldId id="276" r:id="rId4"/>
    <p:sldId id="257" r:id="rId5"/>
    <p:sldId id="273" r:id="rId6"/>
    <p:sldId id="274" r:id="rId7"/>
    <p:sldId id="275" r:id="rId8"/>
    <p:sldId id="277" r:id="rId9"/>
    <p:sldId id="278" r:id="rId10"/>
    <p:sldId id="279" r:id="rId11"/>
    <p:sldId id="280" r:id="rId12"/>
    <p:sldId id="27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3875" autoAdjust="0"/>
  </p:normalViewPr>
  <p:slideViewPr>
    <p:cSldViewPr snapToGrid="0">
      <p:cViewPr varScale="1">
        <p:scale>
          <a:sx n="80" d="100"/>
          <a:sy n="80" d="100"/>
        </p:scale>
        <p:origin x="276" y="-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838c5aa71f_2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838c5aa71f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976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838c5aa71f_2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838c5aa71f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39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48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78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44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49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38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240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838c5aa71f_2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1838c5aa71f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16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394" y="721630"/>
            <a:ext cx="664874" cy="664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4"/>
          <p:cNvCxnSpPr/>
          <p:nvPr/>
        </p:nvCxnSpPr>
        <p:spPr>
          <a:xfrm>
            <a:off x="4567659" y="739002"/>
            <a:ext cx="0" cy="63013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14"/>
          <p:cNvCxnSpPr/>
          <p:nvPr/>
        </p:nvCxnSpPr>
        <p:spPr>
          <a:xfrm>
            <a:off x="6481936" y="739002"/>
            <a:ext cx="0" cy="63013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14"/>
          <p:cNvCxnSpPr/>
          <p:nvPr/>
        </p:nvCxnSpPr>
        <p:spPr>
          <a:xfrm>
            <a:off x="8384285" y="739002"/>
            <a:ext cx="0" cy="63013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70975" y="1803503"/>
            <a:ext cx="5725544" cy="148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556210" y="890881"/>
            <a:ext cx="2886538" cy="3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694565" y="880372"/>
            <a:ext cx="1708547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sz="9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3"/>
          </p:nvPr>
        </p:nvSpPr>
        <p:spPr>
          <a:xfrm>
            <a:off x="6590040" y="880372"/>
            <a:ext cx="1663304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sz="9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"/>
          </p:nvPr>
        </p:nvSpPr>
        <p:spPr>
          <a:xfrm>
            <a:off x="770975" y="3618685"/>
            <a:ext cx="5718950" cy="48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5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15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15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5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5013490" y="1085842"/>
            <a:ext cx="3243875" cy="324383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39424" y="1085843"/>
            <a:ext cx="3934170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39423" y="1784747"/>
            <a:ext cx="3934171" cy="25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4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5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1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21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21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1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1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4"/>
          </p:nvPr>
        </p:nvSpPr>
        <p:spPr>
          <a:xfrm>
            <a:off x="439340" y="1085299"/>
            <a:ext cx="8293549" cy="23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5"/>
          </p:nvPr>
        </p:nvSpPr>
        <p:spPr>
          <a:xfrm>
            <a:off x="439341" y="4304392"/>
            <a:ext cx="5118227" cy="52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2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22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22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22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22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4"/>
          </p:nvPr>
        </p:nvSpPr>
        <p:spPr>
          <a:xfrm>
            <a:off x="439340" y="1085298"/>
            <a:ext cx="5713408" cy="40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5"/>
          </p:nvPr>
        </p:nvSpPr>
        <p:spPr>
          <a:xfrm>
            <a:off x="439341" y="4304392"/>
            <a:ext cx="5118227" cy="52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6"/>
          </p:nvPr>
        </p:nvSpPr>
        <p:spPr>
          <a:xfrm>
            <a:off x="6515105" y="1656272"/>
            <a:ext cx="2197999" cy="192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4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24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24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24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5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25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25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439424" y="1085843"/>
            <a:ext cx="3241898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4"/>
          </p:nvPr>
        </p:nvSpPr>
        <p:spPr>
          <a:xfrm>
            <a:off x="439424" y="1784747"/>
            <a:ext cx="3241898" cy="179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4044736" y="1085843"/>
            <a:ext cx="623248" cy="623248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5057194" y="1085843"/>
            <a:ext cx="623248" cy="623248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069651" y="1085843"/>
            <a:ext cx="623248" cy="623248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7082108" y="1085843"/>
            <a:ext cx="623248" cy="623248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8094566" y="1085843"/>
            <a:ext cx="623248" cy="623248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4044736" y="2031524"/>
            <a:ext cx="623248" cy="623248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5057194" y="2031524"/>
            <a:ext cx="623248" cy="623248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6069651" y="2031524"/>
            <a:ext cx="623248" cy="623248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7082108" y="2031524"/>
            <a:ext cx="623248" cy="623248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8094566" y="2031524"/>
            <a:ext cx="623248" cy="623248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4044736" y="2977207"/>
            <a:ext cx="623248" cy="623248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5057194" y="2977207"/>
            <a:ext cx="623248" cy="623248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6069651" y="2977207"/>
            <a:ext cx="623248" cy="623248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7082108" y="2977207"/>
            <a:ext cx="623248" cy="623248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8094566" y="2977207"/>
            <a:ext cx="623248" cy="623248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4044736" y="3937327"/>
            <a:ext cx="623248" cy="623248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5057194" y="3937327"/>
            <a:ext cx="623248" cy="623248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6069651" y="3937327"/>
            <a:ext cx="623248" cy="623248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7082108" y="3937327"/>
            <a:ext cx="623248" cy="623248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8094566" y="3937327"/>
            <a:ext cx="623248" cy="623248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876040" y="1951077"/>
            <a:ext cx="7027200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HSE Sans" panose="02000000000000000000" pitchFamily="50" charset="-52"/>
                <a:ea typeface="Calibri"/>
                <a:cs typeface="Calibri"/>
                <a:sym typeface="Calibri"/>
              </a:rPr>
              <a:t>ИК-спектроскопия</a:t>
            </a:r>
            <a:endParaRPr lang="ru-RU" sz="1900" b="1" dirty="0">
              <a:solidFill>
                <a:schemeClr val="dk1"/>
              </a:solidFill>
              <a:latin typeface="HSE Sans" panose="02000000000000000000" pitchFamily="50" charset="-52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HSE Sans" panose="02000000000000000000" pitchFamily="50" charset="-52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1556210" y="890881"/>
            <a:ext cx="2886538" cy="3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  <a:endParaRPr dirty="0">
              <a:latin typeface="HSE Sans" panose="02000000000000000000" pitchFamily="50" charset="-52"/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body" idx="2"/>
          </p:nvPr>
        </p:nvSpPr>
        <p:spPr>
          <a:xfrm>
            <a:off x="4694565" y="880372"/>
            <a:ext cx="1708547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</a:pPr>
            <a:endParaRPr dirty="0">
              <a:latin typeface="HSE Sans" panose="02000000000000000000" pitchFamily="50" charset="-52"/>
            </a:endParaRPr>
          </a:p>
        </p:txBody>
      </p:sp>
      <p:pic>
        <p:nvPicPr>
          <p:cNvPr id="7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2396F1EA-C8C1-4563-AB56-60A03C92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83" y="688783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23;p26">
            <a:extLst>
              <a:ext uri="{FF2B5EF4-FFF2-40B4-BE49-F238E27FC236}">
                <a16:creationId xmlns:a16="http://schemas.microsoft.com/office/drawing/2014/main" id="{4D82C408-A687-4A74-9839-56C489254822}"/>
              </a:ext>
            </a:extLst>
          </p:cNvPr>
          <p:cNvSpPr txBox="1">
            <a:spLocks/>
          </p:cNvSpPr>
          <p:nvPr/>
        </p:nvSpPr>
        <p:spPr>
          <a:xfrm>
            <a:off x="6804275" y="852077"/>
            <a:ext cx="2886538" cy="3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42720-7491-BFB2-3668-004DE9E5B4A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C3D77E27-81DB-40A3-92D9-85C0FAC60A81}"/>
              </a:ext>
            </a:extLst>
          </p:cNvPr>
          <p:cNvSpPr txBox="1">
            <a:spLocks/>
          </p:cNvSpPr>
          <p:nvPr/>
        </p:nvSpPr>
        <p:spPr bwMode="auto">
          <a:xfrm>
            <a:off x="9266772" y="6366921"/>
            <a:ext cx="2743200" cy="3651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62BF237-4138-8631-217B-B5BFE0820329}" type="slidenum">
              <a:rPr lang="ru-RU" sz="2800" smtClean="0">
                <a:solidFill>
                  <a:schemeClr val="tx1"/>
                </a:solidFill>
                <a:ea typeface="Roboto"/>
              </a:rPr>
              <a:pPr>
                <a:defRPr/>
              </a:pPr>
              <a:t>10</a:t>
            </a:fld>
            <a:endParaRPr lang="ru-RU" sz="2800">
              <a:solidFill>
                <a:schemeClr val="tx1"/>
              </a:solidFill>
              <a:ea typeface="Roboto"/>
            </a:endParaRPr>
          </a:p>
        </p:txBody>
      </p:sp>
      <p:sp>
        <p:nvSpPr>
          <p:cNvPr id="9" name=" 8">
            <a:extLst>
              <a:ext uri="{FF2B5EF4-FFF2-40B4-BE49-F238E27FC236}">
                <a16:creationId xmlns:a16="http://schemas.microsoft.com/office/drawing/2014/main" id="{88DC2FBF-C6B3-45AC-9B14-D1056F6D0566}"/>
              </a:ext>
            </a:extLst>
          </p:cNvPr>
          <p:cNvSpPr/>
          <p:nvPr/>
        </p:nvSpPr>
        <p:spPr bwMode="auto">
          <a:xfrm>
            <a:off x="286449" y="786764"/>
            <a:ext cx="4198087" cy="43589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ИК-спектры органических соединений делят на три основные области: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0" i="0" u="none" strike="noStrike" cap="none" spc="0" dirty="0">
              <a:solidFill>
                <a:srgbClr val="000000"/>
              </a:solidFill>
              <a:latin typeface="HSE Sans" panose="02000000000000000000" pitchFamily="50" charset="-52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 1. 4000 – 2500 см</a:t>
            </a:r>
            <a:r>
              <a:rPr lang="ru-RU" sz="1600" b="0" i="0" u="none" strike="noStrike" cap="none" spc="0" baseline="3000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-1</a:t>
            </a: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 . Область валентных колебаний простых связей типа X–H.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0" i="0" u="none" strike="noStrike" cap="none" spc="0" dirty="0">
              <a:solidFill>
                <a:srgbClr val="000000"/>
              </a:solidFill>
              <a:latin typeface="HSE Sans" panose="02000000000000000000" pitchFamily="50" charset="-52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2. 2500 – 1500 см</a:t>
            </a:r>
            <a:r>
              <a:rPr lang="ru-RU" sz="1600" b="0" i="0" u="none" strike="noStrike" cap="none" spc="0" baseline="3000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-1 </a:t>
            </a: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. Область валентных колебаний кратных связей типа X=O.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0" i="0" u="none" strike="noStrike" cap="none" spc="0" dirty="0">
              <a:solidFill>
                <a:srgbClr val="000000"/>
              </a:solidFill>
              <a:latin typeface="HSE Sans" panose="02000000000000000000" pitchFamily="50" charset="-52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3. 1500 – 500 см</a:t>
            </a:r>
            <a:r>
              <a:rPr lang="ru-RU" sz="1600" b="0" i="0" u="none" strike="noStrike" cap="none" spc="0" baseline="3000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-1</a:t>
            </a: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 . Область валентных колебаний простых связей X–Y и  деформационных колебаний X–H. Эту область также называют «областью  отпечатков пальцев»</a:t>
            </a:r>
            <a:endParaRPr lang="ru-RU" sz="1600" b="0" i="0" u="none" strike="noStrike" cap="none" spc="0" dirty="0">
              <a:solidFill>
                <a:srgbClr val="000000"/>
              </a:solidFill>
              <a:latin typeface="HSE Sans" panose="02000000000000000000" pitchFamily="50" charset="-52"/>
              <a:cs typeface="Times New Roman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6A1FB9-7538-460D-BE0C-1EAA5D7728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4"/>
          <a:stretch/>
        </p:blipFill>
        <p:spPr bwMode="auto">
          <a:xfrm>
            <a:off x="4075757" y="840892"/>
            <a:ext cx="5259074" cy="39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876040" y="1951077"/>
            <a:ext cx="7027200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HSE Sans" panose="02000000000000000000" pitchFamily="50" charset="-52"/>
                <a:ea typeface="Calibri"/>
                <a:cs typeface="Calibri"/>
                <a:sym typeface="Calibri"/>
              </a:rPr>
              <a:t>Спасибо за внимание</a:t>
            </a:r>
            <a:endParaRPr sz="2400" b="1" dirty="0">
              <a:solidFill>
                <a:schemeClr val="dk1"/>
              </a:solidFill>
              <a:latin typeface="HSE Sans" panose="02000000000000000000" pitchFamily="50" charset="-52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HSE Sans" panose="02000000000000000000" pitchFamily="50" charset="-52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endParaRPr sz="1900" b="1" dirty="0">
              <a:solidFill>
                <a:schemeClr val="dk1"/>
              </a:solidFill>
              <a:latin typeface="HSE Sans" panose="02000000000000000000" pitchFamily="50" charset="-52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HSE Sans" panose="02000000000000000000" pitchFamily="50" charset="-52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1556210" y="890881"/>
            <a:ext cx="2886538" cy="3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</p:txBody>
      </p:sp>
      <p:pic>
        <p:nvPicPr>
          <p:cNvPr id="7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2396F1EA-C8C1-4563-AB56-60A03C92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83" y="688783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23;p26">
            <a:extLst>
              <a:ext uri="{FF2B5EF4-FFF2-40B4-BE49-F238E27FC236}">
                <a16:creationId xmlns:a16="http://schemas.microsoft.com/office/drawing/2014/main" id="{4D82C408-A687-4A74-9839-56C489254822}"/>
              </a:ext>
            </a:extLst>
          </p:cNvPr>
          <p:cNvSpPr txBox="1">
            <a:spLocks/>
          </p:cNvSpPr>
          <p:nvPr/>
        </p:nvSpPr>
        <p:spPr>
          <a:xfrm>
            <a:off x="6804275" y="852077"/>
            <a:ext cx="2886538" cy="3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234A1-DA40-A524-B016-C2441F0E6AC0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3C693E-D477-0C9A-0F05-384CF99BDD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7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25665C-7195-4C84-84CF-DC831012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18" t="8547" r="3926" b="4680"/>
          <a:stretch/>
        </p:blipFill>
        <p:spPr bwMode="auto">
          <a:xfrm>
            <a:off x="217909" y="1255894"/>
            <a:ext cx="4308847" cy="3256257"/>
          </a:xfrm>
          <a:prstGeom prst="rect">
            <a:avLst/>
          </a:prstGeom>
        </p:spPr>
      </p:pic>
      <p:sp>
        <p:nvSpPr>
          <p:cNvPr id="9" name=" 8">
            <a:extLst>
              <a:ext uri="{FF2B5EF4-FFF2-40B4-BE49-F238E27FC236}">
                <a16:creationId xmlns:a16="http://schemas.microsoft.com/office/drawing/2014/main" id="{B3E524EE-B42F-4EB6-8C64-D1F5F07EC558}"/>
              </a:ext>
            </a:extLst>
          </p:cNvPr>
          <p:cNvSpPr/>
          <p:nvPr/>
        </p:nvSpPr>
        <p:spPr bwMode="auto">
          <a:xfrm>
            <a:off x="4899244" y="1428749"/>
            <a:ext cx="4114769" cy="26216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2000" b="0" i="0" u="none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Инфракрасным излучением называют излучение с длинами волн от  0,5 до 1000 мкм. </a:t>
            </a:r>
          </a:p>
          <a:p>
            <a:pPr>
              <a:defRPr/>
            </a:pPr>
            <a:endParaRPr lang="ru-RU" sz="2600" dirty="0">
              <a:latin typeface="HSE Sans" panose="02000000000000000000" pitchFamily="50" charset="-52"/>
            </a:endParaRPr>
          </a:p>
          <a:p>
            <a:pPr>
              <a:defRPr/>
            </a:pPr>
            <a:r>
              <a:rPr lang="ru-RU" sz="2000" b="0" i="0" u="none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В ИК-диапазоне проявляются переходы между  колебательными и вращательными уровнями энергии молекул.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04D41-F779-408F-928C-9BCE9ECD608C}"/>
              </a:ext>
            </a:extLst>
          </p:cNvPr>
          <p:cNvSpPr txBox="1"/>
          <p:nvPr/>
        </p:nvSpPr>
        <p:spPr>
          <a:xfrm>
            <a:off x="-101203" y="880156"/>
            <a:ext cx="7301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HSE Sans" panose="02000000000000000000" pitchFamily="50" charset="-52"/>
              </a:rPr>
              <a:t>Как излучение с разной длиной волны взаимодействует с веществом? </a:t>
            </a:r>
          </a:p>
        </p:txBody>
      </p:sp>
    </p:spTree>
    <p:extLst>
      <p:ext uri="{BB962C8B-B14F-4D97-AF65-F5344CB8AC3E}">
        <p14:creationId xmlns:p14="http://schemas.microsoft.com/office/powerpoint/2010/main" val="10756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819B7F-17C9-4FC8-8A41-95D62DCC53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5" t="9631" r="6016" b="4548"/>
          <a:stretch/>
        </p:blipFill>
        <p:spPr bwMode="auto">
          <a:xfrm>
            <a:off x="285983" y="856541"/>
            <a:ext cx="4905142" cy="3659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9145FB-66B2-4D92-8FFE-13F8A51B8E45}"/>
              </a:ext>
            </a:extLst>
          </p:cNvPr>
          <p:cNvSpPr txBox="1"/>
          <p:nvPr/>
        </p:nvSpPr>
        <p:spPr bwMode="auto">
          <a:xfrm>
            <a:off x="5191125" y="995460"/>
            <a:ext cx="3898596" cy="383720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Химические  связи в молекулах испытывают колебательные движения. Колебательная  энергия молекул квантована, т.е. поглощаемая энергия изменяется не  непрерывно, а скачкообразно. В результате колебательный (инфракрасный)  спектр молекулы представляет собой ряд пиков (полос поглощения),  отвечающих разным колебательным энергетическим переходам.</a:t>
            </a:r>
            <a:r>
              <a:rPr sz="1200" b="0" i="0" u="none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 </a:t>
            </a:r>
            <a:endParaRPr sz="1200" dirty="0">
              <a:latin typeface="HSE Sans" panose="02000000000000000000" pitchFamily="50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E0343A-C0EE-48B8-AB95-69A235E8C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7" t="1707" r="5323" b="11950"/>
          <a:stretch/>
        </p:blipFill>
        <p:spPr bwMode="auto">
          <a:xfrm>
            <a:off x="271961" y="856541"/>
            <a:ext cx="5435395" cy="4093209"/>
          </a:xfrm>
          <a:prstGeom prst="rect">
            <a:avLst/>
          </a:prstGeom>
        </p:spPr>
      </p:pic>
      <p:sp>
        <p:nvSpPr>
          <p:cNvPr id="7" name=" 6">
            <a:extLst>
              <a:ext uri="{FF2B5EF4-FFF2-40B4-BE49-F238E27FC236}">
                <a16:creationId xmlns:a16="http://schemas.microsoft.com/office/drawing/2014/main" id="{F623C51A-5748-43DB-8DBA-0E4D3AA773DA}"/>
              </a:ext>
            </a:extLst>
          </p:cNvPr>
          <p:cNvSpPr/>
          <p:nvPr/>
        </p:nvSpPr>
        <p:spPr bwMode="auto">
          <a:xfrm>
            <a:off x="5801989" y="1049655"/>
            <a:ext cx="3170561" cy="28350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Большинство колебательных переходов в молекулах органических  соединений реализуется в диапазоне длин волн λ от 2,5 до 25 мкм. В единицах волновых чисел ν = 1/λ (cм</a:t>
            </a:r>
            <a:r>
              <a:rPr lang="ru-RU" sz="2000" b="0" i="0" u="none" strike="noStrike" cap="none" spc="0" baseline="3000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-1 </a:t>
            </a:r>
            <a:r>
              <a:rPr lang="ru-RU" sz="20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), величин обратных длинам волн, этот  интервал составляет 4000 – 400 cм</a:t>
            </a:r>
            <a:r>
              <a:rPr lang="ru-RU" sz="2000" b="0" i="0" u="none" strike="noStrike" cap="none" spc="0" baseline="3000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-1</a:t>
            </a:r>
            <a:r>
              <a:rPr lang="ru-RU" sz="20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 . </a:t>
            </a:r>
            <a:endParaRPr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2095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CF7B32-C9B1-4594-8788-5F91D2B8E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9311" y="946104"/>
            <a:ext cx="3001348" cy="3674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E1F7C1-F61D-4F01-B917-3AC4888AA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03333" y="892612"/>
            <a:ext cx="4506649" cy="39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8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C3D77E27-81DB-40A3-92D9-85C0FAC60A81}"/>
              </a:ext>
            </a:extLst>
          </p:cNvPr>
          <p:cNvSpPr txBox="1">
            <a:spLocks/>
          </p:cNvSpPr>
          <p:nvPr/>
        </p:nvSpPr>
        <p:spPr bwMode="auto">
          <a:xfrm>
            <a:off x="9266772" y="6366921"/>
            <a:ext cx="2743200" cy="3651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62BF237-4138-8631-217B-B5BFE0820329}" type="slidenum">
              <a:rPr lang="ru-RU" sz="2800" smtClean="0">
                <a:solidFill>
                  <a:schemeClr val="tx1"/>
                </a:solidFill>
                <a:ea typeface="Roboto"/>
              </a:rPr>
              <a:pPr>
                <a:defRPr/>
              </a:pPr>
              <a:t>6</a:t>
            </a:fld>
            <a:endParaRPr lang="ru-RU" sz="2800">
              <a:solidFill>
                <a:schemeClr val="tx1"/>
              </a:solidFill>
              <a:ea typeface="Roboto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879EA3-FBC1-4F2A-ABD6-0B2306B410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54" r="6909"/>
          <a:stretch/>
        </p:blipFill>
        <p:spPr bwMode="auto">
          <a:xfrm>
            <a:off x="361247" y="1028700"/>
            <a:ext cx="4466250" cy="16826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613638-D027-45B3-A740-48E3117B61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44" r="6022"/>
          <a:stretch/>
        </p:blipFill>
        <p:spPr bwMode="auto">
          <a:xfrm>
            <a:off x="460553" y="2571750"/>
            <a:ext cx="4572000" cy="22117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2073E1-D229-4553-BE8C-0C30E27AB4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331" r="3427"/>
          <a:stretch/>
        </p:blipFill>
        <p:spPr bwMode="auto">
          <a:xfrm>
            <a:off x="4827497" y="1504950"/>
            <a:ext cx="4174111" cy="2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7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C3D77E27-81DB-40A3-92D9-85C0FAC60A81}"/>
              </a:ext>
            </a:extLst>
          </p:cNvPr>
          <p:cNvSpPr txBox="1">
            <a:spLocks/>
          </p:cNvSpPr>
          <p:nvPr/>
        </p:nvSpPr>
        <p:spPr bwMode="auto">
          <a:xfrm>
            <a:off x="9266772" y="6366921"/>
            <a:ext cx="2743200" cy="3651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62BF237-4138-8631-217B-B5BFE0820329}" type="slidenum">
              <a:rPr lang="ru-RU" sz="2800" smtClean="0">
                <a:solidFill>
                  <a:schemeClr val="tx1"/>
                </a:solidFill>
                <a:ea typeface="Roboto"/>
              </a:rPr>
              <a:pPr>
                <a:defRPr/>
              </a:pPr>
              <a:t>7</a:t>
            </a:fld>
            <a:endParaRPr lang="ru-RU" sz="2800">
              <a:solidFill>
                <a:schemeClr val="tx1"/>
              </a:solidFill>
              <a:ea typeface="Roboto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378D3E-F2CE-45A2-9BA3-8E0E18F83E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7" t="1394"/>
          <a:stretch/>
        </p:blipFill>
        <p:spPr bwMode="auto">
          <a:xfrm>
            <a:off x="236992" y="1136725"/>
            <a:ext cx="6691062" cy="3871460"/>
          </a:xfrm>
          <a:prstGeom prst="rect">
            <a:avLst/>
          </a:prstGeom>
        </p:spPr>
      </p:pic>
      <p:sp>
        <p:nvSpPr>
          <p:cNvPr id="11" name=" 10">
            <a:extLst>
              <a:ext uri="{FF2B5EF4-FFF2-40B4-BE49-F238E27FC236}">
                <a16:creationId xmlns:a16="http://schemas.microsoft.com/office/drawing/2014/main" id="{15867B70-695C-4677-BA1D-1275FE31383B}"/>
              </a:ext>
            </a:extLst>
          </p:cNvPr>
          <p:cNvSpPr/>
          <p:nvPr/>
        </p:nvSpPr>
        <p:spPr bwMode="auto">
          <a:xfrm>
            <a:off x="5600701" y="745936"/>
            <a:ext cx="3336313" cy="2783781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Среди приемов пробоподготовки особое место  занимает спектроскопия нарушенного полного внутреннего отражения (НПВО или </a:t>
            </a:r>
            <a:r>
              <a:rPr lang="ru-RU" sz="1600" b="0" i="0" u="none" strike="noStrike" cap="none" spc="0" dirty="0" err="1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аttenuated</a:t>
            </a: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 </a:t>
            </a:r>
            <a:r>
              <a:rPr lang="ru-RU" sz="1600" b="0" i="0" u="none" strike="noStrike" cap="none" spc="0" dirty="0" err="1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total</a:t>
            </a: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 </a:t>
            </a:r>
            <a:r>
              <a:rPr lang="ru-RU" sz="1600" b="0" i="0" u="none" strike="noStrike" cap="none" spc="0" dirty="0" err="1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reflection</a:t>
            </a:r>
            <a:r>
              <a:rPr lang="ru-RU" sz="1600" b="0" i="0" u="none" strike="noStrike" cap="none" spc="0" dirty="0">
                <a:solidFill>
                  <a:srgbClr val="000000"/>
                </a:solidFill>
                <a:latin typeface="HSE Sans" panose="02000000000000000000" pitchFamily="50" charset="-52"/>
                <a:ea typeface="Times New Roman"/>
                <a:cs typeface="Times New Roman"/>
              </a:rPr>
              <a:t> ATR). Он основан на поглощении поверхностным слоем исследуемой пробы  электромагнитного излучения, выходящего из призмы полного внутреннего отражения,  находящейся в оптическом контакте с изучаемой поверхностью. Спектры НПВО практически идентичны обычным спектрам поглощения </a:t>
            </a:r>
            <a:endParaRPr lang="ru-RU" sz="1600" b="0" i="0" u="none" strike="noStrike" cap="none" spc="0" dirty="0">
              <a:solidFill>
                <a:srgbClr val="000000"/>
              </a:solidFill>
              <a:latin typeface="HSE Sans" panose="02000000000000000000" pitchFamily="50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647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C3D77E27-81DB-40A3-92D9-85C0FAC60A81}"/>
              </a:ext>
            </a:extLst>
          </p:cNvPr>
          <p:cNvSpPr txBox="1">
            <a:spLocks/>
          </p:cNvSpPr>
          <p:nvPr/>
        </p:nvSpPr>
        <p:spPr bwMode="auto">
          <a:xfrm>
            <a:off x="9266772" y="6366921"/>
            <a:ext cx="2743200" cy="3651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62BF237-4138-8631-217B-B5BFE0820329}" type="slidenum">
              <a:rPr lang="ru-RU" sz="2800" smtClean="0">
                <a:solidFill>
                  <a:schemeClr val="tx1"/>
                </a:solidFill>
                <a:ea typeface="Roboto"/>
              </a:rPr>
              <a:pPr>
                <a:defRPr/>
              </a:pPr>
              <a:t>8</a:t>
            </a:fld>
            <a:endParaRPr lang="ru-RU" sz="2800">
              <a:solidFill>
                <a:schemeClr val="tx1"/>
              </a:solidFill>
              <a:ea typeface="Roboto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013CB6-1AAC-4BD3-97F0-8690A192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342" y="866225"/>
            <a:ext cx="6771247" cy="407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HSE Sans" panose="02000000000000000000" pitchFamily="50" charset="-52"/>
              </a:rPr>
              <a:t>Факультет Химии НИУ «ВШЭ»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5"/>
          </p:nvPr>
        </p:nvSpPr>
        <p:spPr>
          <a:xfrm>
            <a:off x="5801989" y="333569"/>
            <a:ext cx="1124634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>
                <a:latin typeface="HSE Sans" panose="02000000000000000000" pitchFamily="50" charset="-52"/>
              </a:rPr>
              <a:t>ИОНХ РАН</a:t>
            </a:r>
            <a:endParaRPr lang="en-US" dirty="0">
              <a:latin typeface="HSE Sans" panose="02000000000000000000" pitchFamily="50" charset="-52"/>
            </a:endParaRPr>
          </a:p>
        </p:txBody>
      </p:sp>
      <p:pic>
        <p:nvPicPr>
          <p:cNvPr id="13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A12432B3-0F68-45ED-8D15-EE8A160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9" y="203580"/>
            <a:ext cx="652961" cy="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C6833C2-971F-2620-75C2-5FFC086DFF9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C3D77E27-81DB-40A3-92D9-85C0FAC60A81}"/>
              </a:ext>
            </a:extLst>
          </p:cNvPr>
          <p:cNvSpPr txBox="1">
            <a:spLocks/>
          </p:cNvSpPr>
          <p:nvPr/>
        </p:nvSpPr>
        <p:spPr bwMode="auto">
          <a:xfrm>
            <a:off x="9266772" y="6366921"/>
            <a:ext cx="2743200" cy="3651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62BF237-4138-8631-217B-B5BFE0820329}" type="slidenum">
              <a:rPr lang="ru-RU" sz="2800" smtClean="0">
                <a:solidFill>
                  <a:schemeClr val="tx1"/>
                </a:solidFill>
                <a:ea typeface="Roboto"/>
              </a:rPr>
              <a:pPr>
                <a:defRPr/>
              </a:pPr>
              <a:t>9</a:t>
            </a:fld>
            <a:endParaRPr lang="ru-RU" sz="2800">
              <a:solidFill>
                <a:schemeClr val="tx1"/>
              </a:solidFill>
              <a:ea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5CA859-CE97-4018-B43D-C651CA2F1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3154" y="982819"/>
            <a:ext cx="7063484" cy="36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351</Words>
  <Application>Microsoft Office PowerPoint</Application>
  <PresentationFormat>Экран (16:9)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HSE Sans</vt:lpstr>
      <vt:lpstr>Simple Light</vt:lpstr>
      <vt:lpstr>Office Theme</vt:lpstr>
      <vt:lpstr>ИК-спектроскопия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materials, based on the layered rare earth hydroxides and d-metal carboxylates or porphyrinates   </dc:title>
  <cp:lastModifiedBy>Ekaterina Sheichenko</cp:lastModifiedBy>
  <cp:revision>9</cp:revision>
  <dcterms:modified xsi:type="dcterms:W3CDTF">2024-11-05T14:05:36Z</dcterms:modified>
</cp:coreProperties>
</file>