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9" r:id="rId3"/>
    <p:sldId id="311" r:id="rId4"/>
    <p:sldId id="270" r:id="rId5"/>
    <p:sldId id="301" r:id="rId6"/>
    <p:sldId id="274" r:id="rId7"/>
    <p:sldId id="273" r:id="rId8"/>
    <p:sldId id="302" r:id="rId9"/>
    <p:sldId id="312" r:id="rId10"/>
    <p:sldId id="313" r:id="rId11"/>
    <p:sldId id="286" r:id="rId12"/>
    <p:sldId id="314" r:id="rId13"/>
    <p:sldId id="316" r:id="rId14"/>
    <p:sldId id="315" r:id="rId15"/>
    <p:sldId id="317" r:id="rId16"/>
    <p:sldId id="318" r:id="rId17"/>
    <p:sldId id="31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FF"/>
    <a:srgbClr val="800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2931" autoAdjust="0"/>
  </p:normalViewPr>
  <p:slideViewPr>
    <p:cSldViewPr snapToGrid="0">
      <p:cViewPr varScale="1">
        <p:scale>
          <a:sx n="60" d="100"/>
          <a:sy n="60" d="100"/>
        </p:scale>
        <p:origin x="11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4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4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D205-AA9C-40E8-B584-5C190C227176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30DBF-3550-479F-BE35-446D07CEF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971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30DBF-3550-479F-BE35-446D07CEFB2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631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30DBF-3550-479F-BE35-446D07CEFB2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387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30DBF-3550-479F-BE35-446D07CEFB2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059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30DBF-3550-479F-BE35-446D07CEFB2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564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30DBF-3550-479F-BE35-446D07CEFB2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699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30DBF-3550-479F-BE35-446D07CEFB2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931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30DBF-3550-479F-BE35-446D07CEFB2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162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30DBF-3550-479F-BE35-446D07CEFB2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755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30DBF-3550-479F-BE35-446D07CEFB2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621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30DBF-3550-479F-BE35-446D07CEFB2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271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В связи с этим в последние десятилетия проводятся и</a:t>
            </a:r>
            <a:r>
              <a:rPr lang="ru-RU" dirty="0"/>
              <a:t>сследования их применения и уже к текущему времени такие карбонаты нашли свое применение как </a:t>
            </a:r>
            <a:r>
              <a:rPr lang="ru-RU" dirty="0" err="1"/>
              <a:t>апротонные</a:t>
            </a:r>
            <a:r>
              <a:rPr lang="ru-RU" dirty="0"/>
              <a:t> полярные растворители с широким диапазоном рабочей температуры (условно от -50 до +250 градусов). Например, в </a:t>
            </a:r>
            <a:r>
              <a:rPr lang="ru-RU" dirty="0" err="1"/>
              <a:t>ассиметрическом</a:t>
            </a:r>
            <a:r>
              <a:rPr lang="ru-RU" dirty="0"/>
              <a:t> гидрировании замена стандартных растворителей по типу метанола, ТГФ и ДХМ на пропилен карбонат, позволила повторно использовать катализатор в реакции, так как продукт гидрирования можно легко экстрагировать неполярным растворителем по типу гексана, а катализатор останется в карбонате</a:t>
            </a:r>
          </a:p>
          <a:p>
            <a:endParaRPr lang="ru-RU" dirty="0"/>
          </a:p>
          <a:p>
            <a:r>
              <a:rPr lang="ru-RU" dirty="0"/>
              <a:t>Квадратики опасности добавить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30DBF-3550-479F-BE35-446D07CEFB2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636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30DBF-3550-479F-BE35-446D07CEFB2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631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Данные соединения могут быть получены несколькими путями, например, реакцией диолов с фосгеном или его производными. Но, поскольку, никто лишний раз не хочет связываться с фосгеном, данный вариант синтеза не особо распространен, как и другие более </a:t>
            </a:r>
            <a:r>
              <a:rPr lang="ru-RU" dirty="0" err="1"/>
              <a:t>трудозатратные</a:t>
            </a:r>
            <a:r>
              <a:rPr lang="ru-RU" dirty="0"/>
              <a:t> реакции. Поскольку 5-ти членные карбонаты можно получать путем реакции </a:t>
            </a:r>
            <a:r>
              <a:rPr lang="ru-RU" dirty="0" err="1"/>
              <a:t>эпоксида</a:t>
            </a:r>
            <a:r>
              <a:rPr lang="ru-RU" dirty="0"/>
              <a:t> с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ru-RU" baseline="0" dirty="0"/>
              <a:t>, открыта возможность многотоннажного синтеза данного класса соединений в виду доступности </a:t>
            </a:r>
            <a:r>
              <a:rPr lang="ru-RU" baseline="0" dirty="0" err="1"/>
              <a:t>эпоксидов</a:t>
            </a:r>
            <a:r>
              <a:rPr lang="ru-RU" baseline="0" dirty="0"/>
              <a:t>, а во-вторых, в ходе процесса парниковый газ – </a:t>
            </a:r>
            <a:r>
              <a:rPr lang="en-US" baseline="0" dirty="0"/>
              <a:t>CO</a:t>
            </a:r>
            <a:r>
              <a:rPr lang="en-US" baseline="-25000" dirty="0"/>
              <a:t>2</a:t>
            </a:r>
            <a:r>
              <a:rPr lang="ru-RU" baseline="0" dirty="0"/>
              <a:t> –  конвертируется в полезные продукты.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30DBF-3550-479F-BE35-446D07CEFB2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542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30DBF-3550-479F-BE35-446D07CEFB2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323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30DBF-3550-479F-BE35-446D07CEFB2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934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30DBF-3550-479F-BE35-446D07CEFB2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729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3B8B5-5B67-4F4C-8DAA-32453A095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77B2996-931A-4FE4-B26C-C493E265E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185D94-93C1-4A1A-9D52-657F2C8C2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9537-7953-48CA-B14F-4DCDA4CF124C}" type="datetime1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DF06D2-671A-4215-B483-DCF6FFA18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56B1D1-D721-4411-83A9-EB911F295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22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E26054-158C-4D14-9C60-601CDDB9D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71EDE1-029A-4B71-BA63-219F92581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51C26F-DE54-4963-8923-BD69AD4E8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B272-266E-41B5-99D7-F9D07AD08F09}" type="datetime1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D94AE9-9534-4838-A55C-D9B2AD1B8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AD2BE8-43D8-4C48-AD73-15064A45E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73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2551672-1215-49E1-92FE-1FB3533496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BA4C11-7156-492F-8CD0-8D4AA144EB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6D1EF9-80C3-4B73-90B9-85355AB1E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8B90-ED4F-4659-B7C6-E6C0F08F4D49}" type="datetime1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BEEAE7-DEF8-4446-8587-63D111E08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40D48D-4134-4B5B-A1C3-B3219CAED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970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022563-A4F9-4CCB-9DEE-AEDDD0EB4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FCC507-DDC1-4422-B264-E56CB1BA0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3B675E-DF15-45EA-AA63-0CDEA206B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DA1C-E747-4CF1-AB82-5C0565AC9207}" type="datetime1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0A8153-AC8F-425F-8F57-DB5583FD6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F442BF-DFC8-4775-95E0-6452CD132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368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D06CD8-31BB-4CEC-837A-9D45A099D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DECB87-15E7-40AD-8FE8-C39C7D61A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64FD8B-1977-4225-AFC7-067C1EF26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DFAF-70AF-46A4-A335-AB89AA96F495}" type="datetime1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A24074-CDC2-4352-8888-6207BBB86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9CF5D2-3FB8-421D-AB19-79C3C12EC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50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71F81-300E-4128-846F-0C01DCCEF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7FFCFB-A421-451C-A872-7A5530699A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FFC350-D7C2-49C5-B13D-B31566FB5A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F47C00-9D79-4333-B5BD-9FA6BA4CA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DF38-DE04-4D3D-95A6-9750BAB528D2}" type="datetime1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F6A361-1EB1-4A6E-8F7B-00A9EFE8B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61282B-8143-4E92-A1B4-D298D2855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31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31E64-5635-49C7-A599-7C8DFAEBF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7C5EB3-2B26-4F01-82B4-4CC2EF148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3D8C86-013B-40AB-87F6-0F175BCF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F6125CA-9215-485E-B947-A7BCEB18F4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DBCB8C-27D7-46D9-90DC-475618F83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5A824A5-A4B4-44DA-8146-4DD455B02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16D4-3BE5-4899-821A-73E0751267F6}" type="datetime1">
              <a:rPr lang="ru-RU" smtClean="0"/>
              <a:t>24.02.2025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5E8693-F49A-4A06-AC70-43A37BEAF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E8D4AD-4549-492E-BD4C-B68A7D03C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337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8184CD-EE71-4166-8B16-E4EE6194E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2EC6831-54E9-4A4B-A243-9F282925A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827A-F6C4-4EED-B929-790EA25065E5}" type="datetime1">
              <a:rPr lang="ru-RU" smtClean="0"/>
              <a:t>24.02.2025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903913E-B525-4263-8081-914382B3B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8DE496-6970-488F-B7E3-046B77657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2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C4B39C7-D01C-43F7-938A-342DD282C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0BD9-8F27-4EC4-BFAA-EC62B6C2DDF1}" type="datetime1">
              <a:rPr lang="ru-RU" smtClean="0"/>
              <a:t>24.02.2025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54FDEF3-DF52-4C0A-AC72-F0C94C016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62A20F-44F4-48D3-858A-1A1822484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226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E8724-71D0-42A0-9ACA-DE81F2478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564B35-2567-4D20-9E88-C83CC4605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4D9696-BCEB-4D30-9E59-2E0F540FE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054089-5B2D-4631-A709-0D314EF9F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DBA9-A7C9-492D-92A1-CB46B2D3B093}" type="datetime1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CE7D1A-B5D4-49B7-84FF-C84E86325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9A5B7C-3D67-4854-B0FB-E42E261D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80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58218-DBF3-479F-BE43-E3FECB35C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2CBE5E0-81E4-4BB0-A35B-CB2AC36FAC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BD20A6-5C14-4839-8DA2-6A09680C4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CA86BA-9428-4AF8-B514-BB9CB433C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6036-9D61-4791-A76C-E9EDEADC8AB2}" type="datetime1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90F3C3-A9E2-4EA8-A17B-51D45C22A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BB086C-0B35-4BE2-9806-D5E93DA66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813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3E5ED-2AE1-4A86-AD24-0179414D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3EFDD9-E8BC-452F-8D13-79793093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E63A5A-9F8E-47AE-A43E-0D6D1BB9B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95923-64EC-4C7D-A3D7-11D7BC5D2076}" type="datetime1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9BBC3D-4FF9-4158-A6DE-A85543007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7DC4E-B9AB-4CE5-9D40-9F8E8FF01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D9FAA-C0EA-4A26-A0E7-82DF43EA7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34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9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jpeg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5D646F-D612-45D5-9AAD-F9EE92A06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070" y="2290102"/>
            <a:ext cx="11343860" cy="2277796"/>
          </a:xfrm>
        </p:spPr>
        <p:txBody>
          <a:bodyPr anchor="ctr">
            <a:norm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</a:rPr>
              <a:t>Циклические карбонат</a:t>
            </a:r>
            <a:r>
              <a:rPr lang="ru-RU" dirty="0">
                <a:solidFill>
                  <a:srgbClr val="000000"/>
                </a:solidFill>
              </a:rPr>
              <a:t>ы</a:t>
            </a:r>
            <a:br>
              <a:rPr lang="en-US" b="0" i="0" dirty="0">
                <a:solidFill>
                  <a:srgbClr val="000000"/>
                </a:solidFill>
                <a:effectLst/>
              </a:rPr>
            </a:br>
            <a:r>
              <a:rPr lang="ru-RU" b="0" i="0" dirty="0">
                <a:solidFill>
                  <a:srgbClr val="000000"/>
                </a:solidFill>
                <a:effectLst/>
              </a:rPr>
              <a:t>Методы синтеза и применение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73361B-8676-487D-AEBB-E1F808A17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97" y="385011"/>
            <a:ext cx="1553319" cy="156061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6DDE4C-694B-407D-ABD6-1A228D6FF9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588" y="241009"/>
            <a:ext cx="1848615" cy="1848615"/>
          </a:xfrm>
          <a:prstGeom prst="rect">
            <a:avLst/>
          </a:prstGeom>
        </p:spPr>
      </p:pic>
      <p:pic>
        <p:nvPicPr>
          <p:cNvPr id="7" name="Picture 232">
            <a:extLst>
              <a:ext uri="{FF2B5EF4-FFF2-40B4-BE49-F238E27FC236}">
                <a16:creationId xmlns:a16="http://schemas.microsoft.com/office/drawing/2014/main" id="{62A8C6C8-E078-458C-ABE7-19C7768AB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23" y="692714"/>
            <a:ext cx="3025754" cy="74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438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F2CE22-F21A-45A7-81D7-E99CFF9B0A82}"/>
              </a:ext>
            </a:extLst>
          </p:cNvPr>
          <p:cNvSpPr txBox="1"/>
          <p:nvPr/>
        </p:nvSpPr>
        <p:spPr>
          <a:xfrm>
            <a:off x="2250490" y="0"/>
            <a:ext cx="7691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Методы синтеза предложенные нашей группой</a:t>
            </a:r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2C183767-34F1-426B-B94B-EEE20CF2A3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9773" y="706544"/>
          <a:ext cx="5632450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8" name="CS ChemDraw Drawing" r:id="rId4" imgW="3212317" imgH="762979" progId="ChemDraw.Document.6.0">
                  <p:embed/>
                </p:oleObj>
              </mc:Choice>
              <mc:Fallback>
                <p:oleObj name="CS ChemDraw Drawing" r:id="rId4" imgW="3212317" imgH="762979" progId="ChemDraw.Document.6.0">
                  <p:embed/>
                  <p:pic>
                    <p:nvPicPr>
                      <p:cNvPr id="18" name="Объект 17">
                        <a:extLst>
                          <a:ext uri="{FF2B5EF4-FFF2-40B4-BE49-F238E27FC236}">
                            <a16:creationId xmlns:a16="http://schemas.microsoft.com/office/drawing/2014/main" id="{2C183767-34F1-426B-B94B-EEE20CF2A3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79773" y="706544"/>
                        <a:ext cx="5632450" cy="1338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F8C71B0C-8184-4075-BFA6-3FC7C0A58F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630657"/>
              </p:ext>
            </p:extLst>
          </p:nvPr>
        </p:nvGraphicFramePr>
        <p:xfrm>
          <a:off x="1231900" y="3467100"/>
          <a:ext cx="9728200" cy="283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9" name="CS ChemDraw Drawing" r:id="rId6" imgW="6194669" imgH="1817808" progId="ChemDraw.Document.6.0">
                  <p:embed/>
                </p:oleObj>
              </mc:Choice>
              <mc:Fallback>
                <p:oleObj name="CS ChemDraw Drawing" r:id="rId6" imgW="6194669" imgH="1817808" progId="ChemDraw.Document.6.0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F8C71B0C-8184-4075-BFA6-3FC7C0A58F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900" y="3467100"/>
                        <a:ext cx="9728200" cy="2833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0A6CC17-EE99-4BCD-9A9A-AA58817B5B6B}"/>
              </a:ext>
            </a:extLst>
          </p:cNvPr>
          <p:cNvSpPr txBox="1"/>
          <p:nvPr/>
        </p:nvSpPr>
        <p:spPr>
          <a:xfrm>
            <a:off x="288759" y="2047953"/>
            <a:ext cx="115342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Нами была предложено решение данной проблемы путем </a:t>
            </a:r>
            <a:r>
              <a:rPr lang="en-US" sz="2000" i="1" dirty="0"/>
              <a:t>in situ </a:t>
            </a:r>
            <a:r>
              <a:rPr lang="ru-RU" sz="2000" dirty="0"/>
              <a:t>активации комплекса за счет добавления фтор-содержащей добавки. Поскольку фторидный комплекс образуется сразу в реакционной среде, он не успевает подвергнуться разложению и катализирует реакцию существенно более успешно, чем выделенный фторидный фталоцианиновый комплекс алюминия.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3D8FBF7-A8DC-4826-A8D0-8F6205B6E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z="1800" smtClean="0"/>
              <a:t>10</a:t>
            </a:fld>
            <a:endParaRPr lang="ru-RU" sz="1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044E7E-7B4F-48CF-BE84-B5254420A8B0}"/>
              </a:ext>
            </a:extLst>
          </p:cNvPr>
          <p:cNvSpPr txBox="1"/>
          <p:nvPr/>
        </p:nvSpPr>
        <p:spPr>
          <a:xfrm>
            <a:off x="-3" y="6396496"/>
            <a:ext cx="95450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Alexey A.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Tsygankov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and Denis Chusov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, </a:t>
            </a:r>
            <a:r>
              <a:rPr lang="en-US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ACS Catalysis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2021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11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(21), 13077-13084</a:t>
            </a:r>
          </a:p>
        </p:txBody>
      </p:sp>
    </p:spTree>
    <p:extLst>
      <p:ext uri="{BB962C8B-B14F-4D97-AF65-F5344CB8AC3E}">
        <p14:creationId xmlns:p14="http://schemas.microsoft.com/office/powerpoint/2010/main" val="358749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F2CE22-F21A-45A7-81D7-E99CFF9B0A82}"/>
              </a:ext>
            </a:extLst>
          </p:cNvPr>
          <p:cNvSpPr txBox="1"/>
          <p:nvPr/>
        </p:nvSpPr>
        <p:spPr>
          <a:xfrm>
            <a:off x="4475822" y="0"/>
            <a:ext cx="3240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Механизм реакции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4ED9DA0-3C63-4052-8403-00872FCE1A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819557"/>
              </p:ext>
            </p:extLst>
          </p:nvPr>
        </p:nvGraphicFramePr>
        <p:xfrm>
          <a:off x="483873" y="523220"/>
          <a:ext cx="5057461" cy="433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6" name="CS ChemDraw Drawing" r:id="rId4" imgW="3592199" imgH="3060565" progId="ChemDraw.Document.6.0">
                  <p:embed/>
                </p:oleObj>
              </mc:Choice>
              <mc:Fallback>
                <p:oleObj name="CS ChemDraw Drawing" r:id="rId4" imgW="3592199" imgH="3060565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3" y="523220"/>
                        <a:ext cx="5057461" cy="4337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BAF0ED9-CE89-4AAF-82B4-407E3BEA0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z="1800" smtClean="0"/>
              <a:t>11</a:t>
            </a:fld>
            <a:endParaRPr lang="ru-RU" sz="1800"/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823138CD-F889-4A79-B836-A79A200011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505561"/>
              </p:ext>
            </p:extLst>
          </p:nvPr>
        </p:nvGraphicFramePr>
        <p:xfrm>
          <a:off x="139095" y="5085406"/>
          <a:ext cx="2363473" cy="1705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7" name="CS ChemDraw Drawing" r:id="rId6" imgW="1948647" imgH="1404670" progId="ChemDraw.Document.6.0">
                  <p:embed/>
                </p:oleObj>
              </mc:Choice>
              <mc:Fallback>
                <p:oleObj name="CS ChemDraw Drawing" r:id="rId6" imgW="1948647" imgH="14046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9095" y="5085406"/>
                        <a:ext cx="2363473" cy="1705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4C7581ED-6F7A-468B-98E8-D1C0664316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909820"/>
              </p:ext>
            </p:extLst>
          </p:nvPr>
        </p:nvGraphicFramePr>
        <p:xfrm>
          <a:off x="3012603" y="5736681"/>
          <a:ext cx="1463219" cy="402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8" name="CS ChemDraw Drawing" r:id="rId8" imgW="1086280" imgH="296777" progId="ChemDraw.Document.6.0">
                  <p:embed/>
                </p:oleObj>
              </mc:Choice>
              <mc:Fallback>
                <p:oleObj name="CS ChemDraw Drawing" r:id="rId8" imgW="1086280" imgH="296777" progId="ChemDraw.Document.6.0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823138CD-F889-4A79-B836-A79A200011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12603" y="5736681"/>
                        <a:ext cx="1463219" cy="402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3B3B20A-7B36-4437-B1F3-799B28E611E3}"/>
              </a:ext>
            </a:extLst>
          </p:cNvPr>
          <p:cNvSpPr txBox="1"/>
          <p:nvPr/>
        </p:nvSpPr>
        <p:spPr>
          <a:xfrm>
            <a:off x="6096000" y="658368"/>
            <a:ext cx="595690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Секрет успеха фторидного комплекса заключается в нескольких моментах.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Если изучить предполагаемый механизм реакции синтеза 5-ти членных карбонатов, то можно заметить, что основная роль катализатора заключается в его свойствах </a:t>
            </a:r>
            <a:r>
              <a:rPr lang="ru-RU" b="1" dirty="0"/>
              <a:t>кислотности Льюиса</a:t>
            </a:r>
            <a:r>
              <a:rPr lang="ru-RU" dirty="0"/>
              <a:t>. Металл-содержащий комплекс координируется по атому кислорода </a:t>
            </a:r>
            <a:r>
              <a:rPr lang="ru-RU" dirty="0" err="1"/>
              <a:t>эпоксида</a:t>
            </a:r>
            <a:r>
              <a:rPr lang="ru-RU" dirty="0"/>
              <a:t>, тем самым активируя его к раскрытию каким-либо нуклеофилом (например, анионом </a:t>
            </a:r>
            <a:r>
              <a:rPr lang="ru-RU" dirty="0" err="1"/>
              <a:t>тетрабутиламмониевой</a:t>
            </a:r>
            <a:r>
              <a:rPr lang="ru-RU" dirty="0"/>
              <a:t> соли, которая также присутствует в реакционной смеси). Использование катализаторов со связью </a:t>
            </a:r>
            <a:r>
              <a:rPr lang="en-US" dirty="0"/>
              <a:t>M-F</a:t>
            </a:r>
            <a:r>
              <a:rPr lang="ru-RU" dirty="0"/>
              <a:t>, обладающих существенно более сильной кислотностью по Льюису из-за высокой электроотрицательности фтора, позволяет эффективнее активировать </a:t>
            </a:r>
            <a:r>
              <a:rPr lang="ru-RU" dirty="0" err="1"/>
              <a:t>эпоксид</a:t>
            </a:r>
            <a:r>
              <a:rPr lang="ru-RU" dirty="0"/>
              <a:t> к дальнейшему взаимодействию с углекислым газом.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Также более сильное </a:t>
            </a:r>
            <a:r>
              <a:rPr lang="en-US" dirty="0"/>
              <a:t>π</a:t>
            </a:r>
            <a:r>
              <a:rPr lang="ru-RU" dirty="0"/>
              <a:t>-</a:t>
            </a:r>
            <a:r>
              <a:rPr lang="ru-RU" dirty="0" err="1"/>
              <a:t>донирование</a:t>
            </a:r>
            <a:r>
              <a:rPr lang="ru-RU" dirty="0"/>
              <a:t> фтора на металл дополнительно может способствовать увеличению активности комплекса.</a:t>
            </a:r>
          </a:p>
        </p:txBody>
      </p:sp>
    </p:spTree>
    <p:extLst>
      <p:ext uri="{BB962C8B-B14F-4D97-AF65-F5344CB8AC3E}">
        <p14:creationId xmlns:p14="http://schemas.microsoft.com/office/powerpoint/2010/main" val="2576141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BAF0ED9-CE89-4AAF-82B4-407E3BEA0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z="1800" smtClean="0"/>
              <a:t>12</a:t>
            </a:fld>
            <a:endParaRPr lang="ru-RU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AAE649-1D22-43BB-9E6C-4B0515A0D932}"/>
              </a:ext>
            </a:extLst>
          </p:cNvPr>
          <p:cNvSpPr txBox="1"/>
          <p:nvPr/>
        </p:nvSpPr>
        <p:spPr>
          <a:xfrm>
            <a:off x="2250490" y="0"/>
            <a:ext cx="7691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Методы синтеза предложенные нашей группой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6ECF44B-479D-4A40-A35D-DD6140DBF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2256" y="2882761"/>
            <a:ext cx="5142992" cy="3027910"/>
          </a:xfrm>
          <a:prstGeom prst="rect">
            <a:avLst/>
          </a:prstGeom>
        </p:spPr>
      </p:pic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50EEC3A5-B00C-4152-ACA2-31164AEAA2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367150"/>
              </p:ext>
            </p:extLst>
          </p:nvPr>
        </p:nvGraphicFramePr>
        <p:xfrm>
          <a:off x="2902741" y="523220"/>
          <a:ext cx="6386513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3" name="CS ChemDraw Drawing" r:id="rId5" imgW="3643500" imgH="762979" progId="ChemDraw.Document.6.0">
                  <p:embed/>
                </p:oleObj>
              </mc:Choice>
              <mc:Fallback>
                <p:oleObj name="CS ChemDraw Drawing" r:id="rId5" imgW="3643500" imgH="762979" progId="ChemDraw.Document.6.0">
                  <p:embed/>
                  <p:pic>
                    <p:nvPicPr>
                      <p:cNvPr id="18" name="Объект 17">
                        <a:extLst>
                          <a:ext uri="{FF2B5EF4-FFF2-40B4-BE49-F238E27FC236}">
                            <a16:creationId xmlns:a16="http://schemas.microsoft.com/office/drawing/2014/main" id="{2C183767-34F1-426B-B94B-EEE20CF2A3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02741" y="523220"/>
                        <a:ext cx="6386513" cy="1338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81E4338B-29B4-4C9A-BA7C-47ABC14E0C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901862"/>
              </p:ext>
            </p:extLst>
          </p:nvPr>
        </p:nvGraphicFramePr>
        <p:xfrm>
          <a:off x="1962567" y="3180426"/>
          <a:ext cx="1880347" cy="2213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4" name="CS ChemDraw Drawing" r:id="rId7" imgW="1404750" imgH="1665440" progId="ChemDraw.Document.6.0">
                  <p:embed/>
                </p:oleObj>
              </mc:Choice>
              <mc:Fallback>
                <p:oleObj name="CS ChemDraw Drawing" r:id="rId7" imgW="1404750" imgH="1665440" progId="ChemDraw.Document.6.0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F8C71B0C-8184-4075-BFA6-3FC7C0A58F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567" y="3180426"/>
                        <a:ext cx="1880347" cy="22133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770D0B1-E82D-46D6-A158-C8D5C54E16C2}"/>
              </a:ext>
            </a:extLst>
          </p:cNvPr>
          <p:cNvSpPr txBox="1"/>
          <p:nvPr/>
        </p:nvSpPr>
        <p:spPr>
          <a:xfrm>
            <a:off x="4925010" y="6017796"/>
            <a:ext cx="6055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 err="1"/>
              <a:t>a</a:t>
            </a:r>
            <a:r>
              <a:rPr lang="en-US" sz="1600" dirty="0" err="1"/>
              <a:t>Neat</a:t>
            </a:r>
            <a:r>
              <a:rPr lang="en-US" sz="1600" dirty="0"/>
              <a:t>, </a:t>
            </a:r>
            <a:r>
              <a:rPr lang="en-US" sz="1600" baseline="30000" dirty="0" err="1"/>
              <a:t>b</a:t>
            </a:r>
            <a:r>
              <a:rPr lang="en-US" sz="1600" dirty="0" err="1"/>
              <a:t>Epichlorohydrin</a:t>
            </a:r>
            <a:r>
              <a:rPr lang="en-US" sz="1600" dirty="0"/>
              <a:t> as a solvent, </a:t>
            </a:r>
            <a:r>
              <a:rPr lang="en-US" sz="1600" baseline="30000" dirty="0" err="1"/>
              <a:t>c</a:t>
            </a:r>
            <a:r>
              <a:rPr lang="en-US" sz="1600" dirty="0" err="1"/>
              <a:t>Propylene</a:t>
            </a:r>
            <a:r>
              <a:rPr lang="en-US" sz="1600" dirty="0"/>
              <a:t> carbonate as a solvent</a:t>
            </a:r>
            <a:endParaRPr lang="ru-RU" sz="1600" baseline="30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639B2F-DEDC-4BBF-920E-CFB393EE7CAF}"/>
              </a:ext>
            </a:extLst>
          </p:cNvPr>
          <p:cNvSpPr txBox="1"/>
          <p:nvPr/>
        </p:nvSpPr>
        <p:spPr>
          <a:xfrm>
            <a:off x="1245265" y="2152296"/>
            <a:ext cx="9701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Метод позволяет использовать </a:t>
            </a:r>
            <a:r>
              <a:rPr lang="ru-RU" sz="2000" dirty="0" err="1"/>
              <a:t>эпоксиды</a:t>
            </a:r>
            <a:r>
              <a:rPr lang="ru-RU" sz="2000" dirty="0"/>
              <a:t> с различными акцепторными и донорными функциональными группами</a:t>
            </a:r>
          </a:p>
        </p:txBody>
      </p:sp>
    </p:spTree>
    <p:extLst>
      <p:ext uri="{BB962C8B-B14F-4D97-AF65-F5344CB8AC3E}">
        <p14:creationId xmlns:p14="http://schemas.microsoft.com/office/powerpoint/2010/main" val="167506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BAF0ED9-CE89-4AAF-82B4-407E3BEA0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z="1800" smtClean="0"/>
              <a:t>13</a:t>
            </a:fld>
            <a:endParaRPr lang="ru-RU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AAE649-1D22-43BB-9E6C-4B0515A0D932}"/>
              </a:ext>
            </a:extLst>
          </p:cNvPr>
          <p:cNvSpPr txBox="1"/>
          <p:nvPr/>
        </p:nvSpPr>
        <p:spPr>
          <a:xfrm>
            <a:off x="2250490" y="0"/>
            <a:ext cx="7691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Методы синтеза предложенные нашей группой</a:t>
            </a: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50EEC3A5-B00C-4152-ACA2-31164AEAA2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76613" y="565150"/>
          <a:ext cx="5434012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2" name="CS ChemDraw Drawing" r:id="rId4" imgW="3101117" imgH="715980" progId="ChemDraw.Document.6.0">
                  <p:embed/>
                </p:oleObj>
              </mc:Choice>
              <mc:Fallback>
                <p:oleObj name="CS ChemDraw Drawing" r:id="rId4" imgW="3101117" imgH="715980" progId="ChemDraw.Document.6.0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50EEC3A5-B00C-4152-ACA2-31164AEAA2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76613" y="565150"/>
                        <a:ext cx="5434012" cy="1255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6E91707-B2A6-4875-A881-C9C8547EFAFB}"/>
              </a:ext>
            </a:extLst>
          </p:cNvPr>
          <p:cNvSpPr txBox="1"/>
          <p:nvPr/>
        </p:nvSpPr>
        <p:spPr>
          <a:xfrm>
            <a:off x="625642" y="2124322"/>
            <a:ext cx="10940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Помимо активации фторидами металлов 3-го периода, мы решили изучить возможность </a:t>
            </a:r>
            <a:r>
              <a:rPr lang="en-US" dirty="0"/>
              <a:t>in situ </a:t>
            </a:r>
            <a:r>
              <a:rPr lang="ru-RU" dirty="0"/>
              <a:t>активации более поздних металлов, поскольку ранее этого не было исследовано. </a:t>
            </a:r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7D0539D8-9086-4054-8FC8-1BE0500F26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56516" y="2962276"/>
          <a:ext cx="2827337" cy="301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3" name="CS ChemDraw Drawing" r:id="rId6" imgW="1549613" imgH="1666956" progId="ChemDraw.Document.6.0">
                  <p:embed/>
                </p:oleObj>
              </mc:Choice>
              <mc:Fallback>
                <p:oleObj name="CS ChemDraw Drawing" r:id="rId6" imgW="1549613" imgH="1666956" progId="ChemDraw.Document.6.0">
                  <p:embed/>
                  <p:pic>
                    <p:nvPicPr>
                      <p:cNvPr id="15" name="Объект 14">
                        <a:extLst>
                          <a:ext uri="{FF2B5EF4-FFF2-40B4-BE49-F238E27FC236}">
                            <a16:creationId xmlns:a16="http://schemas.microsoft.com/office/drawing/2014/main" id="{7D0539D8-9086-4054-8FC8-1BE0500F26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6516" y="2962276"/>
                        <a:ext cx="2827337" cy="3017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DE8EDE7C-6A5D-4FE8-8F08-B3EBF5EBAA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2328" y="2988468"/>
          <a:ext cx="2827338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4" name="CS ChemDraw Drawing" r:id="rId8" imgW="1549235" imgH="1657480" progId="ChemDraw.Document.6.0">
                  <p:embed/>
                </p:oleObj>
              </mc:Choice>
              <mc:Fallback>
                <p:oleObj name="CS ChemDraw Drawing" r:id="rId8" imgW="1549235" imgH="1657480" progId="ChemDraw.Document.6.0">
                  <p:embed/>
                  <p:pic>
                    <p:nvPicPr>
                      <p:cNvPr id="16" name="Объект 15">
                        <a:extLst>
                          <a:ext uri="{FF2B5EF4-FFF2-40B4-BE49-F238E27FC236}">
                            <a16:creationId xmlns:a16="http://schemas.microsoft.com/office/drawing/2014/main" id="{DE8EDE7C-6A5D-4FE8-8F08-B3EBF5EBAA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2328" y="2988468"/>
                        <a:ext cx="2827338" cy="3000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0BB7C449-8114-4196-AAA6-172CBC2E74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08141" y="2997200"/>
          <a:ext cx="2562225" cy="298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5" name="CS ChemDraw Drawing" r:id="rId10" imgW="1404750" imgH="1647247" progId="ChemDraw.Document.6.0">
                  <p:embed/>
                </p:oleObj>
              </mc:Choice>
              <mc:Fallback>
                <p:oleObj name="CS ChemDraw Drawing" r:id="rId10" imgW="1404750" imgH="1647247" progId="ChemDraw.Document.6.0">
                  <p:embed/>
                  <p:pic>
                    <p:nvPicPr>
                      <p:cNvPr id="18" name="Объект 17">
                        <a:extLst>
                          <a:ext uri="{FF2B5EF4-FFF2-40B4-BE49-F238E27FC236}">
                            <a16:creationId xmlns:a16="http://schemas.microsoft.com/office/drawing/2014/main" id="{0BB7C449-8114-4196-AAA6-172CBC2E74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8141" y="2997200"/>
                        <a:ext cx="2562225" cy="2982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9289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BAF0ED9-CE89-4AAF-82B4-407E3BEA0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z="1800" smtClean="0"/>
              <a:t>14</a:t>
            </a:fld>
            <a:endParaRPr lang="ru-RU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AAE649-1D22-43BB-9E6C-4B0515A0D932}"/>
              </a:ext>
            </a:extLst>
          </p:cNvPr>
          <p:cNvSpPr txBox="1"/>
          <p:nvPr/>
        </p:nvSpPr>
        <p:spPr>
          <a:xfrm>
            <a:off x="2250490" y="0"/>
            <a:ext cx="7691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Методы синтеза предложенные нашей группой</a:t>
            </a: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50EEC3A5-B00C-4152-ACA2-31164AEAA2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533173"/>
              </p:ext>
            </p:extLst>
          </p:nvPr>
        </p:nvGraphicFramePr>
        <p:xfrm>
          <a:off x="3376613" y="565150"/>
          <a:ext cx="5434012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5" name="CS ChemDraw Drawing" r:id="rId4" imgW="3101117" imgH="715980" progId="ChemDraw.Document.6.0">
                  <p:embed/>
                </p:oleObj>
              </mc:Choice>
              <mc:Fallback>
                <p:oleObj name="CS ChemDraw Drawing" r:id="rId4" imgW="3101117" imgH="715980" progId="ChemDraw.Document.6.0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50EEC3A5-B00C-4152-ACA2-31164AEAA2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76613" y="565150"/>
                        <a:ext cx="5434012" cy="1255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6E91707-B2A6-4875-A881-C9C8547EFAFB}"/>
              </a:ext>
            </a:extLst>
          </p:cNvPr>
          <p:cNvSpPr txBox="1"/>
          <p:nvPr/>
        </p:nvSpPr>
        <p:spPr>
          <a:xfrm>
            <a:off x="314929" y="1929904"/>
            <a:ext cx="11557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Как видно, в случае гафния и циркония фторидная активация позволила в принципе провести реакцию с данными соединениями, поскольку исходные комплексы </a:t>
            </a:r>
            <a:r>
              <a:rPr lang="en-US" b="1" dirty="0"/>
              <a:t>Hf-1</a:t>
            </a:r>
            <a:r>
              <a:rPr lang="en-US" dirty="0"/>
              <a:t>, </a:t>
            </a:r>
            <a:r>
              <a:rPr lang="en-US" b="1" dirty="0"/>
              <a:t>Hf-2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b="1" dirty="0"/>
              <a:t>Zr-1</a:t>
            </a:r>
            <a:r>
              <a:rPr lang="ru-RU" dirty="0"/>
              <a:t> оказались полностью неэффективными. Стоит заметить, что сам </a:t>
            </a:r>
            <a:r>
              <a:rPr lang="en-US" dirty="0"/>
              <a:t>TBAT</a:t>
            </a:r>
            <a:r>
              <a:rPr lang="ru-RU" dirty="0"/>
              <a:t> практически не проявляет каталитической активности в данных условиях (выход 6%).</a:t>
            </a:r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7D0539D8-9086-4054-8FC8-1BE0500F26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208555"/>
              </p:ext>
            </p:extLst>
          </p:nvPr>
        </p:nvGraphicFramePr>
        <p:xfrm>
          <a:off x="1356516" y="2962276"/>
          <a:ext cx="2827337" cy="301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6" name="CS ChemDraw Drawing" r:id="rId6" imgW="1549613" imgH="1666956" progId="ChemDraw.Document.6.0">
                  <p:embed/>
                </p:oleObj>
              </mc:Choice>
              <mc:Fallback>
                <p:oleObj name="CS ChemDraw Drawing" r:id="rId6" imgW="1549613" imgH="1666956" progId="ChemDraw.Document.6.0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81E4338B-29B4-4C9A-BA7C-47ABC14E0C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6516" y="2962276"/>
                        <a:ext cx="2827337" cy="3017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DE8EDE7C-6A5D-4FE8-8F08-B3EBF5EBAA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535252"/>
              </p:ext>
            </p:extLst>
          </p:nvPr>
        </p:nvGraphicFramePr>
        <p:xfrm>
          <a:off x="4682328" y="2988468"/>
          <a:ext cx="2827338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7" name="CS ChemDraw Drawing" r:id="rId8" imgW="1549235" imgH="1657480" progId="ChemDraw.Document.6.0">
                  <p:embed/>
                </p:oleObj>
              </mc:Choice>
              <mc:Fallback>
                <p:oleObj name="CS ChemDraw Drawing" r:id="rId8" imgW="1549235" imgH="1657480" progId="ChemDraw.Document.6.0">
                  <p:embed/>
                  <p:pic>
                    <p:nvPicPr>
                      <p:cNvPr id="15" name="Объект 14">
                        <a:extLst>
                          <a:ext uri="{FF2B5EF4-FFF2-40B4-BE49-F238E27FC236}">
                            <a16:creationId xmlns:a16="http://schemas.microsoft.com/office/drawing/2014/main" id="{7D0539D8-9086-4054-8FC8-1BE0500F26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2328" y="2988468"/>
                        <a:ext cx="2827338" cy="3000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0BB7C449-8114-4196-AAA6-172CBC2E74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462451"/>
              </p:ext>
            </p:extLst>
          </p:nvPr>
        </p:nvGraphicFramePr>
        <p:xfrm>
          <a:off x="8008141" y="2997200"/>
          <a:ext cx="2562225" cy="298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8" name="CS ChemDraw Drawing" r:id="rId10" imgW="1404750" imgH="1647247" progId="ChemDraw.Document.6.0">
                  <p:embed/>
                </p:oleObj>
              </mc:Choice>
              <mc:Fallback>
                <p:oleObj name="CS ChemDraw Drawing" r:id="rId10" imgW="1404750" imgH="1647247" progId="ChemDraw.Document.6.0">
                  <p:embed/>
                  <p:pic>
                    <p:nvPicPr>
                      <p:cNvPr id="16" name="Объект 15">
                        <a:extLst>
                          <a:ext uri="{FF2B5EF4-FFF2-40B4-BE49-F238E27FC236}">
                            <a16:creationId xmlns:a16="http://schemas.microsoft.com/office/drawing/2014/main" id="{DE8EDE7C-6A5D-4FE8-8F08-B3EBF5EBAA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8141" y="2997200"/>
                        <a:ext cx="2562225" cy="2982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67E75CB-34C0-4793-98D7-F916C11E66C1}"/>
              </a:ext>
            </a:extLst>
          </p:cNvPr>
          <p:cNvSpPr txBox="1"/>
          <p:nvPr/>
        </p:nvSpPr>
        <p:spPr>
          <a:xfrm>
            <a:off x="2552829" y="593198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0%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1BC842-8B36-4401-BFD8-6114CB2E8FF9}"/>
              </a:ext>
            </a:extLst>
          </p:cNvPr>
          <p:cNvSpPr txBox="1"/>
          <p:nvPr/>
        </p:nvSpPr>
        <p:spPr>
          <a:xfrm>
            <a:off x="265653" y="5931987"/>
            <a:ext cx="184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Выход продукта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20FF41-E9C7-4681-A65F-617591127712}"/>
              </a:ext>
            </a:extLst>
          </p:cNvPr>
          <p:cNvSpPr txBox="1"/>
          <p:nvPr/>
        </p:nvSpPr>
        <p:spPr>
          <a:xfrm>
            <a:off x="5860222" y="593198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0%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0075C4-146F-4F48-A7D9-F611B7F7E72B}"/>
              </a:ext>
            </a:extLst>
          </p:cNvPr>
          <p:cNvSpPr txBox="1"/>
          <p:nvPr/>
        </p:nvSpPr>
        <p:spPr>
          <a:xfrm>
            <a:off x="9055856" y="593198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0%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7CF949-FFB6-4C59-B55B-2F57823FA4BB}"/>
              </a:ext>
            </a:extLst>
          </p:cNvPr>
          <p:cNvSpPr txBox="1"/>
          <p:nvPr/>
        </p:nvSpPr>
        <p:spPr>
          <a:xfrm>
            <a:off x="-21221" y="6288953"/>
            <a:ext cx="252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Выход продукта</a:t>
            </a:r>
            <a:r>
              <a:rPr lang="en-US" i="1" dirty="0"/>
              <a:t> + TBAT</a:t>
            </a:r>
            <a:endParaRPr lang="ru-RU" i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27A7EF-DC29-4337-9A1C-34438949ACDE}"/>
              </a:ext>
            </a:extLst>
          </p:cNvPr>
          <p:cNvSpPr txBox="1"/>
          <p:nvPr/>
        </p:nvSpPr>
        <p:spPr>
          <a:xfrm>
            <a:off x="2493715" y="628572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65%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A4B701-FADA-43C3-B2D9-A72B9D01CF4A}"/>
              </a:ext>
            </a:extLst>
          </p:cNvPr>
          <p:cNvSpPr txBox="1"/>
          <p:nvPr/>
        </p:nvSpPr>
        <p:spPr>
          <a:xfrm>
            <a:off x="8997346" y="628572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60%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A9E11D-0289-4A40-B0FC-2DAFA9EAB202}"/>
              </a:ext>
            </a:extLst>
          </p:cNvPr>
          <p:cNvSpPr txBox="1"/>
          <p:nvPr/>
        </p:nvSpPr>
        <p:spPr>
          <a:xfrm>
            <a:off x="5806369" y="628572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28%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85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BAF0ED9-CE89-4AAF-82B4-407E3BEA0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z="1800" smtClean="0"/>
              <a:t>15</a:t>
            </a:fld>
            <a:endParaRPr lang="ru-RU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AAE649-1D22-43BB-9E6C-4B0515A0D932}"/>
              </a:ext>
            </a:extLst>
          </p:cNvPr>
          <p:cNvSpPr txBox="1"/>
          <p:nvPr/>
        </p:nvSpPr>
        <p:spPr>
          <a:xfrm>
            <a:off x="2250490" y="0"/>
            <a:ext cx="7691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Методы синтеза предложенные нашей группой</a:t>
            </a: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50EEC3A5-B00C-4152-ACA2-31164AEAA2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76613" y="565150"/>
          <a:ext cx="5434012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8" name="CS ChemDraw Drawing" r:id="rId4" imgW="3101117" imgH="715980" progId="ChemDraw.Document.6.0">
                  <p:embed/>
                </p:oleObj>
              </mc:Choice>
              <mc:Fallback>
                <p:oleObj name="CS ChemDraw Drawing" r:id="rId4" imgW="3101117" imgH="715980" progId="ChemDraw.Document.6.0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50EEC3A5-B00C-4152-ACA2-31164AEAA2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76613" y="565150"/>
                        <a:ext cx="5434012" cy="1255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6E91707-B2A6-4875-A881-C9C8547EFAFB}"/>
              </a:ext>
            </a:extLst>
          </p:cNvPr>
          <p:cNvSpPr txBox="1"/>
          <p:nvPr/>
        </p:nvSpPr>
        <p:spPr>
          <a:xfrm>
            <a:off x="314929" y="1929904"/>
            <a:ext cx="11557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При тщательном исследовании реакционной смеси было обнаружено, что в случае комплексов </a:t>
            </a:r>
            <a:r>
              <a:rPr lang="en-US" b="1" dirty="0"/>
              <a:t>Hf-1</a:t>
            </a:r>
            <a:r>
              <a:rPr lang="ru-RU" dirty="0"/>
              <a:t> и </a:t>
            </a:r>
            <a:r>
              <a:rPr lang="en-US" b="1" dirty="0"/>
              <a:t>Zr-1</a:t>
            </a:r>
            <a:r>
              <a:rPr lang="ru-RU" b="1" dirty="0"/>
              <a:t> </a:t>
            </a:r>
            <a:r>
              <a:rPr lang="ru-RU" dirty="0"/>
              <a:t>металл после прохождения реакции перестает быть связанным с лигандом, что позволило нам предположить о возможности фторидной активации более простых соединений данных металлов – например,</a:t>
            </a:r>
            <a:r>
              <a:rPr lang="en-US" dirty="0"/>
              <a:t> </a:t>
            </a:r>
            <a:r>
              <a:rPr lang="ru-RU" dirty="0"/>
              <a:t>простых хлоридов.</a:t>
            </a:r>
            <a:endParaRPr lang="ru-RU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1BC842-8B36-4401-BFD8-6114CB2E8FF9}"/>
              </a:ext>
            </a:extLst>
          </p:cNvPr>
          <p:cNvSpPr txBox="1"/>
          <p:nvPr/>
        </p:nvSpPr>
        <p:spPr>
          <a:xfrm>
            <a:off x="2419447" y="5155639"/>
            <a:ext cx="184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Выход продукта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7CF949-FFB6-4C59-B55B-2F57823FA4BB}"/>
              </a:ext>
            </a:extLst>
          </p:cNvPr>
          <p:cNvSpPr txBox="1"/>
          <p:nvPr/>
        </p:nvSpPr>
        <p:spPr>
          <a:xfrm>
            <a:off x="2077719" y="5546740"/>
            <a:ext cx="252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Выход продукта</a:t>
            </a:r>
            <a:r>
              <a:rPr lang="en-US" i="1" dirty="0"/>
              <a:t> + TBAT</a:t>
            </a:r>
            <a:endParaRPr lang="ru-RU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C6C51B-4F4B-471A-8AF5-5F2FD2BFFA9B}"/>
              </a:ext>
            </a:extLst>
          </p:cNvPr>
          <p:cNvSpPr txBox="1"/>
          <p:nvPr/>
        </p:nvSpPr>
        <p:spPr>
          <a:xfrm>
            <a:off x="7115073" y="3954072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HfCl</a:t>
            </a:r>
            <a:r>
              <a:rPr lang="en-US" b="1" baseline="-25000" dirty="0"/>
              <a:t>4</a:t>
            </a:r>
            <a:r>
              <a:rPr lang="en-US" b="1" dirty="0"/>
              <a:t>*2THF</a:t>
            </a:r>
            <a:endParaRPr lang="ru-RU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501095-293C-420B-93C5-F1B1B8D161CA}"/>
              </a:ext>
            </a:extLst>
          </p:cNvPr>
          <p:cNvSpPr txBox="1"/>
          <p:nvPr/>
        </p:nvSpPr>
        <p:spPr>
          <a:xfrm>
            <a:off x="7468361" y="5171233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0%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B27FFE-B0CF-417B-BE20-0412C0919C3C}"/>
              </a:ext>
            </a:extLst>
          </p:cNvPr>
          <p:cNvSpPr txBox="1"/>
          <p:nvPr/>
        </p:nvSpPr>
        <p:spPr>
          <a:xfrm>
            <a:off x="7408202" y="552497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</a:rPr>
              <a:t>67%</a:t>
            </a:r>
          </a:p>
        </p:txBody>
      </p:sp>
      <p:graphicFrame>
        <p:nvGraphicFramePr>
          <p:cNvPr id="27" name="Объект 26">
            <a:extLst>
              <a:ext uri="{FF2B5EF4-FFF2-40B4-BE49-F238E27FC236}">
                <a16:creationId xmlns:a16="http://schemas.microsoft.com/office/drawing/2014/main" id="{DD683333-3232-43F8-A3F7-D8FBC90FD5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525149"/>
              </p:ext>
            </p:extLst>
          </p:nvPr>
        </p:nvGraphicFramePr>
        <p:xfrm>
          <a:off x="4697445" y="3109822"/>
          <a:ext cx="1770685" cy="2061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9" name="CS ChemDraw Drawing" r:id="rId6" imgW="1404750" imgH="1647247" progId="ChemDraw.Document.6.0">
                  <p:embed/>
                </p:oleObj>
              </mc:Choice>
              <mc:Fallback>
                <p:oleObj name="CS ChemDraw Drawing" r:id="rId6" imgW="1404750" imgH="1647247" progId="ChemDraw.Document.6.0">
                  <p:embed/>
                  <p:pic>
                    <p:nvPicPr>
                      <p:cNvPr id="18" name="Объект 17">
                        <a:extLst>
                          <a:ext uri="{FF2B5EF4-FFF2-40B4-BE49-F238E27FC236}">
                            <a16:creationId xmlns:a16="http://schemas.microsoft.com/office/drawing/2014/main" id="{0BB7C449-8114-4196-AAA6-172CBC2E74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7445" y="3109822"/>
                        <a:ext cx="1770685" cy="20614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B68E805C-FD99-405E-9ED6-54D0ED581AE2}"/>
              </a:ext>
            </a:extLst>
          </p:cNvPr>
          <p:cNvSpPr txBox="1"/>
          <p:nvPr/>
        </p:nvSpPr>
        <p:spPr>
          <a:xfrm>
            <a:off x="5381444" y="5171233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0%</a:t>
            </a:r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3A79BCE-7904-42F3-BC6E-28F136155696}"/>
              </a:ext>
            </a:extLst>
          </p:cNvPr>
          <p:cNvSpPr txBox="1"/>
          <p:nvPr/>
        </p:nvSpPr>
        <p:spPr>
          <a:xfrm>
            <a:off x="5322934" y="552497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60%</a:t>
            </a:r>
            <a:endParaRPr lang="ru-RU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92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BAF0ED9-CE89-4AAF-82B4-407E3BEA0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z="1800" smtClean="0"/>
              <a:t>16</a:t>
            </a:fld>
            <a:endParaRPr lang="ru-RU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AAE649-1D22-43BB-9E6C-4B0515A0D932}"/>
              </a:ext>
            </a:extLst>
          </p:cNvPr>
          <p:cNvSpPr txBox="1"/>
          <p:nvPr/>
        </p:nvSpPr>
        <p:spPr>
          <a:xfrm>
            <a:off x="2250490" y="0"/>
            <a:ext cx="7691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Методы синтеза предложенные нашей группой</a:t>
            </a: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50EEC3A5-B00C-4152-ACA2-31164AEAA2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88410"/>
              </p:ext>
            </p:extLst>
          </p:nvPr>
        </p:nvGraphicFramePr>
        <p:xfrm>
          <a:off x="2573338" y="523875"/>
          <a:ext cx="7046912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3" name="CS ChemDraw Drawing" r:id="rId4" imgW="4019840" imgH="762979" progId="ChemDraw.Document.6.0">
                  <p:embed/>
                </p:oleObj>
              </mc:Choice>
              <mc:Fallback>
                <p:oleObj name="CS ChemDraw Drawing" r:id="rId4" imgW="4019840" imgH="762979" progId="ChemDraw.Document.6.0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50EEC3A5-B00C-4152-ACA2-31164AEAA2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73338" y="523875"/>
                        <a:ext cx="7046912" cy="1338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6E91707-B2A6-4875-A881-C9C8547EFAFB}"/>
              </a:ext>
            </a:extLst>
          </p:cNvPr>
          <p:cNvSpPr txBox="1"/>
          <p:nvPr/>
        </p:nvSpPr>
        <p:spPr>
          <a:xfrm>
            <a:off x="314929" y="1843123"/>
            <a:ext cx="11557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Благодаря фторидной активации, удалось разработать методику, использующую простую соль металла. После оптимизации процесса была исследована субстратная специфичность процесса. Реакцию удалось провести не только с первичными, но и с вторичными эпоксидами, что удается не каждой каталитической системе.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E02D09-617E-4657-9526-4AAF53F52A9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3716"/>
          <a:stretch/>
        </p:blipFill>
        <p:spPr>
          <a:xfrm>
            <a:off x="1558884" y="2921914"/>
            <a:ext cx="4534733" cy="316220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253AAD-DEE7-4903-9BF0-CC26EA0D19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3255" y="3362505"/>
            <a:ext cx="4269861" cy="2141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FCC7E6-FA90-4D76-8D77-1782CDBEA23E}"/>
              </a:ext>
            </a:extLst>
          </p:cNvPr>
          <p:cNvSpPr txBox="1"/>
          <p:nvPr/>
        </p:nvSpPr>
        <p:spPr>
          <a:xfrm>
            <a:off x="2740520" y="6100017"/>
            <a:ext cx="6706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a</a:t>
            </a:r>
            <a:r>
              <a:rPr lang="en-US" dirty="0"/>
              <a:t>140 °C, </a:t>
            </a:r>
            <a:r>
              <a:rPr lang="en-US" baseline="30000" dirty="0"/>
              <a:t>b</a:t>
            </a:r>
            <a:r>
              <a:rPr lang="en-US" dirty="0"/>
              <a:t>1000 ppm HfCl</a:t>
            </a:r>
            <a:r>
              <a:rPr lang="en-US" baseline="-25000" dirty="0"/>
              <a:t>4</a:t>
            </a:r>
            <a:r>
              <a:rPr lang="en-US" dirty="0"/>
              <a:t>*2THF + TBAT, </a:t>
            </a:r>
            <a:r>
              <a:rPr lang="en-US" baseline="30000" dirty="0"/>
              <a:t>c</a:t>
            </a:r>
            <a:r>
              <a:rPr lang="en-US" dirty="0"/>
              <a:t>2500 ppm HfCl</a:t>
            </a:r>
            <a:r>
              <a:rPr lang="en-US" baseline="-25000" dirty="0"/>
              <a:t>4</a:t>
            </a:r>
            <a:r>
              <a:rPr lang="en-US" dirty="0"/>
              <a:t>*2THF + TBAT</a:t>
            </a:r>
            <a:endParaRPr lang="ru-RU" baseline="30000" dirty="0"/>
          </a:p>
        </p:txBody>
      </p:sp>
    </p:spTree>
    <p:extLst>
      <p:ext uri="{BB962C8B-B14F-4D97-AF65-F5344CB8AC3E}">
        <p14:creationId xmlns:p14="http://schemas.microsoft.com/office/powerpoint/2010/main" val="2687954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D47C3B-94F4-4651-87AD-E2E29A70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mtClean="0"/>
              <a:t>17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437E8F-111F-4E83-980C-9CC1879B8BFE}"/>
              </a:ext>
            </a:extLst>
          </p:cNvPr>
          <p:cNvSpPr txBox="1"/>
          <p:nvPr/>
        </p:nvSpPr>
        <p:spPr>
          <a:xfrm>
            <a:off x="5362914" y="0"/>
            <a:ext cx="1466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Выводы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17CFD7-078F-4FD1-A890-12F24DBE8701}"/>
              </a:ext>
            </a:extLst>
          </p:cNvPr>
          <p:cNvSpPr txBox="1"/>
          <p:nvPr/>
        </p:nvSpPr>
        <p:spPr>
          <a:xfrm>
            <a:off x="385011" y="981306"/>
            <a:ext cx="114219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5-ти членные циклические органические карбонаты – ценные вещества, находящие свое применение как «зеленые» растворители в органическом синтезе и для литий-ионных аккумуляторов.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Фиксация </a:t>
            </a:r>
            <a:r>
              <a:rPr lang="en-US" sz="2000" dirty="0"/>
              <a:t>CO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ru-RU" sz="2000" dirty="0"/>
              <a:t>эпоксидами с образованием карбонатов это наиболее перспективный вариант их синтеза, подходящий под концепции «зеленой химии» и атом экономичности.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Далеко не всегда необходимо тонко настраивать катализатор для достижения высокой каталитической активности. Использование подходящей добавки может существенно ускорить </a:t>
            </a:r>
            <a:r>
              <a:rPr lang="ru-RU" sz="2000"/>
              <a:t>протекание процесса.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 качестве такой добавки хорошо зарекомендовали себя соединения с фторид-анионами. В виду его маленького Ван дер Ваальсового радиуса, высокой электроотрицательности и возможности выступать </a:t>
            </a:r>
            <a:r>
              <a:rPr lang="el-GR" sz="2000" dirty="0"/>
              <a:t>π</a:t>
            </a:r>
            <a:r>
              <a:rPr lang="en-US" sz="2000" dirty="0"/>
              <a:t>-</a:t>
            </a:r>
            <a:r>
              <a:rPr lang="ru-RU" sz="2000" dirty="0"/>
              <a:t>донором, каталитическая активность полученного соединения может кардинально измениться.</a:t>
            </a:r>
          </a:p>
        </p:txBody>
      </p:sp>
    </p:spTree>
    <p:extLst>
      <p:ext uri="{BB962C8B-B14F-4D97-AF65-F5344CB8AC3E}">
        <p14:creationId xmlns:p14="http://schemas.microsoft.com/office/powerpoint/2010/main" val="3349835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F2CE22-F21A-45A7-81D7-E99CFF9B0A82}"/>
              </a:ext>
            </a:extLst>
          </p:cNvPr>
          <p:cNvSpPr txBox="1"/>
          <p:nvPr/>
        </p:nvSpPr>
        <p:spPr>
          <a:xfrm>
            <a:off x="2965656" y="162668"/>
            <a:ext cx="6260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Циклические органические карбонаты</a:t>
            </a: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500A66B4-9EF7-455B-8EB5-9560563298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203098"/>
              </p:ext>
            </p:extLst>
          </p:nvPr>
        </p:nvGraphicFramePr>
        <p:xfrm>
          <a:off x="3997964" y="2243682"/>
          <a:ext cx="4196072" cy="2370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3" name="CS ChemDraw Drawing" r:id="rId4" imgW="1368062" imgH="773592" progId="ChemDraw.Document.6.0">
                  <p:embed/>
                </p:oleObj>
              </mc:Choice>
              <mc:Fallback>
                <p:oleObj name="CS ChemDraw Drawing" r:id="rId4" imgW="1368062" imgH="77359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97964" y="2243682"/>
                        <a:ext cx="4196072" cy="2370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E1EC3DF-0630-45C8-9A41-8F52A97F8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z="1800" smtClean="0"/>
              <a:t>2</a:t>
            </a:fld>
            <a:endParaRPr lang="ru-RU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F71450-93F9-4552-B7C5-5B86C6E2B7A4}"/>
              </a:ext>
            </a:extLst>
          </p:cNvPr>
          <p:cNvSpPr txBox="1"/>
          <p:nvPr/>
        </p:nvSpPr>
        <p:spPr>
          <a:xfrm>
            <a:off x="1093771" y="1412685"/>
            <a:ext cx="10004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В основном исследуются два типа циклических органических карбонатов – 5-ти членные и 6-ти членные карбонаты:</a:t>
            </a:r>
          </a:p>
        </p:txBody>
      </p:sp>
    </p:spTree>
    <p:extLst>
      <p:ext uri="{BB962C8B-B14F-4D97-AF65-F5344CB8AC3E}">
        <p14:creationId xmlns:p14="http://schemas.microsoft.com/office/powerpoint/2010/main" val="1131732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F2CE22-F21A-45A7-81D7-E99CFF9B0A82}"/>
              </a:ext>
            </a:extLst>
          </p:cNvPr>
          <p:cNvSpPr txBox="1"/>
          <p:nvPr/>
        </p:nvSpPr>
        <p:spPr>
          <a:xfrm>
            <a:off x="2965656" y="162668"/>
            <a:ext cx="6260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Циклические органические карбонаты</a:t>
            </a: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500A66B4-9EF7-455B-8EB5-9560563298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97964" y="2243682"/>
          <a:ext cx="4196072" cy="2370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5" name="CS ChemDraw Drawing" r:id="rId4" imgW="1368062" imgH="773592" progId="ChemDraw.Document.6.0">
                  <p:embed/>
                </p:oleObj>
              </mc:Choice>
              <mc:Fallback>
                <p:oleObj name="CS ChemDraw Drawing" r:id="rId4" imgW="1368062" imgH="773592" progId="ChemDraw.Document.6.0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500A66B4-9EF7-455B-8EB5-9560563298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97964" y="2243682"/>
                        <a:ext cx="4196072" cy="2370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E1EC3DF-0630-45C8-9A41-8F52A97F8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z="1800" smtClean="0"/>
              <a:t>3</a:t>
            </a:fld>
            <a:endParaRPr lang="ru-RU" sz="180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78DA23F-AA0B-4A0E-BF28-17C2675F8FA3}"/>
              </a:ext>
            </a:extLst>
          </p:cNvPr>
          <p:cNvSpPr/>
          <p:nvPr/>
        </p:nvSpPr>
        <p:spPr>
          <a:xfrm>
            <a:off x="3965880" y="2243681"/>
            <a:ext cx="1841362" cy="256448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DC82C3-A059-4C13-B471-FBB92FDF82E0}"/>
              </a:ext>
            </a:extLst>
          </p:cNvPr>
          <p:cNvSpPr txBox="1"/>
          <p:nvPr/>
        </p:nvSpPr>
        <p:spPr>
          <a:xfrm>
            <a:off x="486177" y="1218836"/>
            <a:ext cx="11219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В последнее время активно развиваются методы получения 5-ти членных циклических карбонатов в виду их полезных свойств</a:t>
            </a:r>
          </a:p>
        </p:txBody>
      </p:sp>
    </p:spTree>
    <p:extLst>
      <p:ext uri="{BB962C8B-B14F-4D97-AF65-F5344CB8AC3E}">
        <p14:creationId xmlns:p14="http://schemas.microsoft.com/office/powerpoint/2010/main" val="1263109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F2CE22-F21A-45A7-81D7-E99CFF9B0A82}"/>
              </a:ext>
            </a:extLst>
          </p:cNvPr>
          <p:cNvSpPr txBox="1"/>
          <p:nvPr/>
        </p:nvSpPr>
        <p:spPr>
          <a:xfrm>
            <a:off x="1934925" y="162668"/>
            <a:ext cx="8322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5-ти членные циклические карбонаты: применение</a:t>
            </a: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500A66B4-9EF7-455B-8EB5-9560563298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338049"/>
              </p:ext>
            </p:extLst>
          </p:nvPr>
        </p:nvGraphicFramePr>
        <p:xfrm>
          <a:off x="2081965" y="4924141"/>
          <a:ext cx="4193815" cy="1642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6" name="CS ChemDraw Drawing" r:id="rId4" imgW="1825343" imgH="714464" progId="ChemDraw.Document.6.0">
                  <p:embed/>
                </p:oleObj>
              </mc:Choice>
              <mc:Fallback>
                <p:oleObj name="CS ChemDraw Drawing" r:id="rId4" imgW="1825343" imgH="714464" progId="ChemDraw.Document.6.0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500A66B4-9EF7-455B-8EB5-9560563298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81965" y="4924141"/>
                        <a:ext cx="4193815" cy="1642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36AC61DE-FEFB-4D2F-9FE5-9A8C5783CCE4}"/>
              </a:ext>
            </a:extLst>
          </p:cNvPr>
          <p:cNvGrpSpPr/>
          <p:nvPr/>
        </p:nvGrpSpPr>
        <p:grpSpPr>
          <a:xfrm>
            <a:off x="7048099" y="2321574"/>
            <a:ext cx="5143901" cy="3792181"/>
            <a:chOff x="368653" y="2898359"/>
            <a:chExt cx="5771564" cy="4254905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30FEE68E-44A6-48AB-948B-0D2E655D3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8653" y="3429000"/>
              <a:ext cx="1607103" cy="2678505"/>
            </a:xfrm>
            <a:prstGeom prst="rect">
              <a:avLst/>
            </a:prstGeom>
          </p:spPr>
        </p:pic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id="{3813B7E9-B29B-47CB-9FAD-C2A63DC62B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71600" y="3298371"/>
              <a:ext cx="1094014" cy="8001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344165-5E9F-4679-A239-30D6531CA434}"/>
                </a:ext>
              </a:extLst>
            </p:cNvPr>
            <p:cNvSpPr txBox="1"/>
            <p:nvPr/>
          </p:nvSpPr>
          <p:spPr>
            <a:xfrm>
              <a:off x="2465616" y="2898359"/>
              <a:ext cx="3674601" cy="794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i="1" dirty="0"/>
                <a:t>н-</a:t>
              </a:r>
              <a:r>
                <a:rPr lang="ru-RU" sz="2000" dirty="0"/>
                <a:t>Гексан содержит продукт реакции</a:t>
              </a:r>
            </a:p>
          </p:txBody>
        </p:sp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id="{FBAC1416-50D6-4A6A-9EF4-36D12D290B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71600" y="5503038"/>
              <a:ext cx="1094014" cy="73509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973E0E-D955-4CD5-AAF0-3420F9C33515}"/>
                </a:ext>
              </a:extLst>
            </p:cNvPr>
            <p:cNvSpPr txBox="1"/>
            <p:nvPr/>
          </p:nvSpPr>
          <p:spPr>
            <a:xfrm>
              <a:off x="2465615" y="5323006"/>
              <a:ext cx="3674601" cy="1830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/>
                <a:t>Пропилен карбонат экстрагирует катализатор из реакционной смеси и позволяет повторно его использовать</a:t>
              </a: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083E6CE-2625-41F8-B70F-46CE7994D2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046" y="2020834"/>
            <a:ext cx="6229580" cy="2791557"/>
          </a:xfrm>
          <a:prstGeom prst="rect">
            <a:avLst/>
          </a:prstGeom>
        </p:spPr>
      </p:pic>
      <p:pic>
        <p:nvPicPr>
          <p:cNvPr id="7207" name="Picture 39" descr="ecofriendly #green - Heat Treats">
            <a:extLst>
              <a:ext uri="{FF2B5EF4-FFF2-40B4-BE49-F238E27FC236}">
                <a16:creationId xmlns:a16="http://schemas.microsoft.com/office/drawing/2014/main" id="{5958B622-1B47-446F-A403-360F9A3A0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46" y="4924141"/>
            <a:ext cx="1663670" cy="166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F2A987A-4253-4323-ADA1-DA782DD4E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z="1800" smtClean="0"/>
              <a:t>4</a:t>
            </a:fld>
            <a:endParaRPr lang="ru-RU" sz="1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B7F2B0-5649-4F26-B92B-A72426A17A9D}"/>
              </a:ext>
            </a:extLst>
          </p:cNvPr>
          <p:cNvSpPr txBox="1"/>
          <p:nvPr/>
        </p:nvSpPr>
        <p:spPr>
          <a:xfrm>
            <a:off x="569494" y="708755"/>
            <a:ext cx="11053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Они используются как «зеленые» растворители, поскольку способны к биодеградации и имеют низкую токсичность, а также хорошо растворяют полярные соединения</a:t>
            </a:r>
          </a:p>
        </p:txBody>
      </p:sp>
    </p:spTree>
    <p:extLst>
      <p:ext uri="{BB962C8B-B14F-4D97-AF65-F5344CB8AC3E}">
        <p14:creationId xmlns:p14="http://schemas.microsoft.com/office/powerpoint/2010/main" val="231640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500A66B4-9EF7-455B-8EB5-9560563298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247840"/>
              </p:ext>
            </p:extLst>
          </p:nvPr>
        </p:nvGraphicFramePr>
        <p:xfrm>
          <a:off x="2949575" y="1197130"/>
          <a:ext cx="6294438" cy="235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7" name="CS ChemDraw Drawing" r:id="rId4" imgW="2547765" imgH="953629" progId="ChemDraw.Document.6.0">
                  <p:embed/>
                </p:oleObj>
              </mc:Choice>
              <mc:Fallback>
                <p:oleObj name="CS ChemDraw Drawing" r:id="rId4" imgW="2547765" imgH="953629" progId="ChemDraw.Document.6.0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500A66B4-9EF7-455B-8EB5-9560563298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49575" y="1197130"/>
                        <a:ext cx="6294438" cy="235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F2A987A-4253-4323-ADA1-DA782DD4E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z="1800" smtClean="0"/>
              <a:t>5</a:t>
            </a:fld>
            <a:endParaRPr lang="ru-RU" sz="1800"/>
          </a:p>
        </p:txBody>
      </p:sp>
      <p:pic>
        <p:nvPicPr>
          <p:cNvPr id="41988" name="Picture 4" descr="Picture background">
            <a:extLst>
              <a:ext uri="{FF2B5EF4-FFF2-40B4-BE49-F238E27FC236}">
                <a16:creationId xmlns:a16="http://schemas.microsoft.com/office/drawing/2014/main" id="{03024A3C-2976-43BC-A976-40B0F1D44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299" y="3698541"/>
            <a:ext cx="4343401" cy="2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0A9E40-B9A9-4FD8-A855-686AF05D33F9}"/>
              </a:ext>
            </a:extLst>
          </p:cNvPr>
          <p:cNvSpPr txBox="1"/>
          <p:nvPr/>
        </p:nvSpPr>
        <p:spPr>
          <a:xfrm>
            <a:off x="1614836" y="710676"/>
            <a:ext cx="8962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Также применяются как растворители ионов </a:t>
            </a:r>
            <a:r>
              <a:rPr lang="en-US" sz="2400" dirty="0"/>
              <a:t>Li</a:t>
            </a:r>
            <a:r>
              <a:rPr lang="en-US" sz="2400" baseline="30000" dirty="0"/>
              <a:t>+</a:t>
            </a:r>
            <a:r>
              <a:rPr lang="en-US" sz="2400" dirty="0"/>
              <a:t> </a:t>
            </a:r>
            <a:r>
              <a:rPr lang="ru-RU" sz="2400" dirty="0"/>
              <a:t>в аккумуляторах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7DEFC-866B-417A-A276-2D4B1082B4F1}"/>
              </a:ext>
            </a:extLst>
          </p:cNvPr>
          <p:cNvSpPr txBox="1"/>
          <p:nvPr/>
        </p:nvSpPr>
        <p:spPr>
          <a:xfrm>
            <a:off x="1934925" y="162668"/>
            <a:ext cx="8322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5-ти членные циклические карбонаты: применение</a:t>
            </a:r>
          </a:p>
        </p:txBody>
      </p:sp>
    </p:spTree>
    <p:extLst>
      <p:ext uri="{BB962C8B-B14F-4D97-AF65-F5344CB8AC3E}">
        <p14:creationId xmlns:p14="http://schemas.microsoft.com/office/powerpoint/2010/main" val="378571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94F1BC-6B50-4F1E-A784-FDA0BC616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z="1800" smtClean="0"/>
              <a:t>6</a:t>
            </a:fld>
            <a:endParaRPr lang="ru-RU" sz="180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A11E136C-BC97-4ABA-B29E-DB7B2E8230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52275"/>
              </p:ext>
            </p:extLst>
          </p:nvPr>
        </p:nvGraphicFramePr>
        <p:xfrm>
          <a:off x="5698638" y="1224585"/>
          <a:ext cx="5823923" cy="5185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" name="CS ChemDraw Drawing" r:id="rId4" imgW="3460815" imgH="3081102" progId="ChemDraw.Document.6.0">
                  <p:embed/>
                </p:oleObj>
              </mc:Choice>
              <mc:Fallback>
                <p:oleObj name="CS ChemDraw Drawing" r:id="rId4" imgW="3460815" imgH="308110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98638" y="1224585"/>
                        <a:ext cx="5823923" cy="5185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AF667A8-5914-4EDB-9441-319959CEBAFA}"/>
              </a:ext>
            </a:extLst>
          </p:cNvPr>
          <p:cNvSpPr txBox="1"/>
          <p:nvPr/>
        </p:nvSpPr>
        <p:spPr>
          <a:xfrm>
            <a:off x="1934925" y="162668"/>
            <a:ext cx="7364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5-ти членные циклические карбонаты: синтез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D70E7C-F306-4707-8426-5CDA5741CD67}"/>
              </a:ext>
            </a:extLst>
          </p:cNvPr>
          <p:cNvSpPr txBox="1"/>
          <p:nvPr/>
        </p:nvSpPr>
        <p:spPr>
          <a:xfrm>
            <a:off x="224589" y="1616696"/>
            <a:ext cx="53052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За последние 50 лет было разработано широкое число протоколов, позволяющих получать 5-ти членные органические карбонаты. Однако наиболее перспективным, экологичным и безопасным из них является метод, основанный на </a:t>
            </a:r>
            <a:r>
              <a:rPr lang="ru-RU" sz="2000" b="1" dirty="0"/>
              <a:t>фиксации </a:t>
            </a:r>
            <a:r>
              <a:rPr lang="en-US" sz="2000" b="1" dirty="0"/>
              <a:t>CO</a:t>
            </a:r>
            <a:r>
              <a:rPr lang="en-US" sz="2000" b="1" baseline="-25000" dirty="0"/>
              <a:t>2</a:t>
            </a:r>
            <a:r>
              <a:rPr lang="ru-RU" sz="2000" b="1" baseline="-25000" dirty="0"/>
              <a:t> </a:t>
            </a:r>
            <a:r>
              <a:rPr lang="ru-RU" sz="2000" b="1" dirty="0"/>
              <a:t>эпоксидами. </a:t>
            </a:r>
          </a:p>
          <a:p>
            <a:pPr algn="just"/>
            <a:r>
              <a:rPr lang="ru-RU" sz="2000" dirty="0"/>
              <a:t>Данный процесс является на 100% атом экономичным, не требует использования токсичных реагентов (например, фосгена), а также находит применение углекислому газу как </a:t>
            </a:r>
            <a:r>
              <a:rPr lang="en-US" sz="2000" dirty="0"/>
              <a:t>C1</a:t>
            </a:r>
            <a:r>
              <a:rPr lang="ru-RU" sz="2000" dirty="0"/>
              <a:t>-</a:t>
            </a:r>
            <a:r>
              <a:rPr lang="ru-RU" sz="2000" dirty="0" err="1"/>
              <a:t>синтону</a:t>
            </a:r>
            <a:r>
              <a:rPr lang="ru-RU" sz="2000" dirty="0"/>
              <a:t>, что позволит снизить загрязненность атмосферы этим парниковым газом</a:t>
            </a:r>
          </a:p>
        </p:txBody>
      </p:sp>
    </p:spTree>
    <p:extLst>
      <p:ext uri="{BB962C8B-B14F-4D97-AF65-F5344CB8AC3E}">
        <p14:creationId xmlns:p14="http://schemas.microsoft.com/office/powerpoint/2010/main" val="4044581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F2CE22-F21A-45A7-81D7-E99CFF9B0A82}"/>
              </a:ext>
            </a:extLst>
          </p:cNvPr>
          <p:cNvSpPr txBox="1"/>
          <p:nvPr/>
        </p:nvSpPr>
        <p:spPr>
          <a:xfrm>
            <a:off x="3879205" y="0"/>
            <a:ext cx="4433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Известные методы синтеза</a:t>
            </a:r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2C183767-34F1-426B-B94B-EEE20CF2A3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310590"/>
              </p:ext>
            </p:extLst>
          </p:nvPr>
        </p:nvGraphicFramePr>
        <p:xfrm>
          <a:off x="3279773" y="547585"/>
          <a:ext cx="5632450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4" name="CS ChemDraw Drawing" r:id="rId4" imgW="3212317" imgH="762979" progId="ChemDraw.Document.6.0">
                  <p:embed/>
                </p:oleObj>
              </mc:Choice>
              <mc:Fallback>
                <p:oleObj name="CS ChemDraw Drawing" r:id="rId4" imgW="3212317" imgH="762979" progId="ChemDraw.Document.6.0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D9706894-FCAE-4C05-90EF-E984789FEC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79773" y="547585"/>
                        <a:ext cx="5632450" cy="1338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F8C71B0C-8184-4075-BFA6-3FC7C0A58F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867730"/>
              </p:ext>
            </p:extLst>
          </p:nvPr>
        </p:nvGraphicFramePr>
        <p:xfrm>
          <a:off x="1943098" y="2940050"/>
          <a:ext cx="8305800" cy="359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5" name="CS ChemDraw Drawing" r:id="rId6" imgW="6310408" imgH="2747559" progId="ChemDraw.Document.6.0">
                  <p:embed/>
                </p:oleObj>
              </mc:Choice>
              <mc:Fallback>
                <p:oleObj name="CS ChemDraw Drawing" r:id="rId6" imgW="6310408" imgH="2747559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098" y="2940050"/>
                        <a:ext cx="8305800" cy="3598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0A6CC17-EE99-4BCD-9A9A-AA58817B5B6B}"/>
              </a:ext>
            </a:extLst>
          </p:cNvPr>
          <p:cNvSpPr txBox="1"/>
          <p:nvPr/>
        </p:nvSpPr>
        <p:spPr>
          <a:xfrm>
            <a:off x="677325" y="2232164"/>
            <a:ext cx="11213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Эффективный синтез таких карбонатов требует использования металл-содержащего катализатора. Как правило, их структуры довольно сложные: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3D8FBF7-A8DC-4826-A8D0-8F6205B6E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z="1800" smtClean="0"/>
              <a:t>7</a:t>
            </a:fld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77793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F2CE22-F21A-45A7-81D7-E99CFF9B0A82}"/>
              </a:ext>
            </a:extLst>
          </p:cNvPr>
          <p:cNvSpPr txBox="1"/>
          <p:nvPr/>
        </p:nvSpPr>
        <p:spPr>
          <a:xfrm>
            <a:off x="2250490" y="0"/>
            <a:ext cx="7691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Методы синтеза предложенные нашей группой</a:t>
            </a:r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2C183767-34F1-426B-B94B-EEE20CF2A3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9773" y="706544"/>
          <a:ext cx="5632450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4" name="CS ChemDraw Drawing" r:id="rId4" imgW="3212317" imgH="762979" progId="ChemDraw.Document.6.0">
                  <p:embed/>
                </p:oleObj>
              </mc:Choice>
              <mc:Fallback>
                <p:oleObj name="CS ChemDraw Drawing" r:id="rId4" imgW="3212317" imgH="762979" progId="ChemDraw.Document.6.0">
                  <p:embed/>
                  <p:pic>
                    <p:nvPicPr>
                      <p:cNvPr id="18" name="Объект 17">
                        <a:extLst>
                          <a:ext uri="{FF2B5EF4-FFF2-40B4-BE49-F238E27FC236}">
                            <a16:creationId xmlns:a16="http://schemas.microsoft.com/office/drawing/2014/main" id="{2C183767-34F1-426B-B94B-EEE20CF2A3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79773" y="706544"/>
                        <a:ext cx="5632450" cy="1338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F8C71B0C-8184-4075-BFA6-3FC7C0A58F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111070"/>
              </p:ext>
            </p:extLst>
          </p:nvPr>
        </p:nvGraphicFramePr>
        <p:xfrm>
          <a:off x="4992688" y="3044360"/>
          <a:ext cx="2206625" cy="274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5" name="CS ChemDraw Drawing" r:id="rId6" imgW="1404750" imgH="1761333" progId="ChemDraw.Document.6.0">
                  <p:embed/>
                </p:oleObj>
              </mc:Choice>
              <mc:Fallback>
                <p:oleObj name="CS ChemDraw Drawing" r:id="rId6" imgW="1404750" imgH="1761333" progId="ChemDraw.Document.6.0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F8C71B0C-8184-4075-BFA6-3FC7C0A58F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2688" y="3044360"/>
                        <a:ext cx="2206625" cy="2749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0A6CC17-EE99-4BCD-9A9A-AA58817B5B6B}"/>
              </a:ext>
            </a:extLst>
          </p:cNvPr>
          <p:cNvSpPr txBox="1"/>
          <p:nvPr/>
        </p:nvSpPr>
        <p:spPr>
          <a:xfrm>
            <a:off x="288759" y="2336474"/>
            <a:ext cx="11662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Ранее было показано, что простой и доступный хлорид </a:t>
            </a:r>
            <a:r>
              <a:rPr lang="ru-RU" sz="2000" dirty="0" err="1"/>
              <a:t>фталоцианин</a:t>
            </a:r>
            <a:r>
              <a:rPr lang="ru-RU" sz="2000" dirty="0"/>
              <a:t> алюминия способен катализировать данный процесс.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3D8FBF7-A8DC-4826-A8D0-8F6205B6E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z="1800" smtClean="0"/>
              <a:t>8</a:t>
            </a:fld>
            <a:endParaRPr lang="ru-RU" sz="1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044E7E-7B4F-48CF-BE84-B5254420A8B0}"/>
              </a:ext>
            </a:extLst>
          </p:cNvPr>
          <p:cNvSpPr txBox="1"/>
          <p:nvPr/>
        </p:nvSpPr>
        <p:spPr>
          <a:xfrm>
            <a:off x="-3" y="6396496"/>
            <a:ext cx="95450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Alexey A.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Tsygankov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and Denis Chusov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, </a:t>
            </a:r>
            <a:r>
              <a:rPr lang="en-US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ACS Catalysis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2021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11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(21), 13077-13084</a:t>
            </a:r>
          </a:p>
        </p:txBody>
      </p:sp>
    </p:spTree>
    <p:extLst>
      <p:ext uri="{BB962C8B-B14F-4D97-AF65-F5344CB8AC3E}">
        <p14:creationId xmlns:p14="http://schemas.microsoft.com/office/powerpoint/2010/main" val="124773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F2CE22-F21A-45A7-81D7-E99CFF9B0A82}"/>
              </a:ext>
            </a:extLst>
          </p:cNvPr>
          <p:cNvSpPr txBox="1"/>
          <p:nvPr/>
        </p:nvSpPr>
        <p:spPr>
          <a:xfrm>
            <a:off x="2250490" y="0"/>
            <a:ext cx="7691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Методы синтеза предложенные нашей группой</a:t>
            </a:r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2C183767-34F1-426B-B94B-EEE20CF2A3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9773" y="706544"/>
          <a:ext cx="5632450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6" name="CS ChemDraw Drawing" r:id="rId4" imgW="3212317" imgH="762979" progId="ChemDraw.Document.6.0">
                  <p:embed/>
                </p:oleObj>
              </mc:Choice>
              <mc:Fallback>
                <p:oleObj name="CS ChemDraw Drawing" r:id="rId4" imgW="3212317" imgH="762979" progId="ChemDraw.Document.6.0">
                  <p:embed/>
                  <p:pic>
                    <p:nvPicPr>
                      <p:cNvPr id="18" name="Объект 17">
                        <a:extLst>
                          <a:ext uri="{FF2B5EF4-FFF2-40B4-BE49-F238E27FC236}">
                            <a16:creationId xmlns:a16="http://schemas.microsoft.com/office/drawing/2014/main" id="{2C183767-34F1-426B-B94B-EEE20CF2A3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79773" y="706544"/>
                        <a:ext cx="5632450" cy="1338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F8C71B0C-8184-4075-BFA6-3FC7C0A58F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025999"/>
              </p:ext>
            </p:extLst>
          </p:nvPr>
        </p:nvGraphicFramePr>
        <p:xfrm>
          <a:off x="3716962" y="3774252"/>
          <a:ext cx="4758071" cy="2522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7" name="CS ChemDraw Drawing" r:id="rId6" imgW="3300445" imgH="1761333" progId="ChemDraw.Document.6.0">
                  <p:embed/>
                </p:oleObj>
              </mc:Choice>
              <mc:Fallback>
                <p:oleObj name="CS ChemDraw Drawing" r:id="rId6" imgW="3300445" imgH="1761333" progId="ChemDraw.Document.6.0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F8C71B0C-8184-4075-BFA6-3FC7C0A58F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962" y="3774252"/>
                        <a:ext cx="4758071" cy="25225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0A6CC17-EE99-4BCD-9A9A-AA58817B5B6B}"/>
              </a:ext>
            </a:extLst>
          </p:cNvPr>
          <p:cNvSpPr txBox="1"/>
          <p:nvPr/>
        </p:nvSpPr>
        <p:spPr>
          <a:xfrm>
            <a:off x="288759" y="2247810"/>
            <a:ext cx="115342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Но наилучшая активность достигается при использовании </a:t>
            </a:r>
            <a:r>
              <a:rPr lang="ru-RU" sz="2000" b="1" dirty="0"/>
              <a:t>фторида</a:t>
            </a:r>
            <a:r>
              <a:rPr lang="ru-RU" sz="2000" dirty="0"/>
              <a:t> </a:t>
            </a:r>
            <a:r>
              <a:rPr lang="ru-RU" sz="2000" dirty="0" err="1"/>
              <a:t>фталоцианин</a:t>
            </a:r>
            <a:r>
              <a:rPr lang="ru-RU" sz="2000" dirty="0"/>
              <a:t> алюминия. Повышенная активность фтор-содержащих катализаторов уже давно исследуется в катализе, однако такие фтор-содержащие катализаторы существенно менее стабильны, что значительно</a:t>
            </a:r>
            <a:r>
              <a:rPr lang="en-US" sz="2000" dirty="0"/>
              <a:t> </a:t>
            </a:r>
            <a:r>
              <a:rPr lang="ru-RU" sz="2000" dirty="0"/>
              <a:t>усложняет работу с ними.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3D8FBF7-A8DC-4826-A8D0-8F6205B6E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9FAA-C0EA-4A26-A0E7-82DF43EA7351}" type="slidenum">
              <a:rPr lang="ru-RU" sz="1800" smtClean="0"/>
              <a:t>9</a:t>
            </a:fld>
            <a:endParaRPr lang="ru-RU" sz="1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044E7E-7B4F-48CF-BE84-B5254420A8B0}"/>
              </a:ext>
            </a:extLst>
          </p:cNvPr>
          <p:cNvSpPr txBox="1"/>
          <p:nvPr/>
        </p:nvSpPr>
        <p:spPr>
          <a:xfrm>
            <a:off x="-3" y="6396496"/>
            <a:ext cx="95450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Alexey A.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Tsygankov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and Denis Chusov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, </a:t>
            </a:r>
            <a:r>
              <a:rPr lang="en-US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ACS Catalysis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2021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11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(21), 13077-13084</a:t>
            </a:r>
          </a:p>
        </p:txBody>
      </p:sp>
    </p:spTree>
    <p:extLst>
      <p:ext uri="{BB962C8B-B14F-4D97-AF65-F5344CB8AC3E}">
        <p14:creationId xmlns:p14="http://schemas.microsoft.com/office/powerpoint/2010/main" val="263406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8248</TotalTime>
  <Words>1042</Words>
  <Application>Microsoft Office PowerPoint</Application>
  <PresentationFormat>Широкоэкранный</PresentationFormat>
  <Paragraphs>99</Paragraphs>
  <Slides>17</Slides>
  <Notes>16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Roboto</vt:lpstr>
      <vt:lpstr>Тема Office</vt:lpstr>
      <vt:lpstr>CS ChemDraw Drawing</vt:lpstr>
      <vt:lpstr>Циклические карбонаты Методы синтеза и применение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Co-cat activity in cyclic carbonate synthesis</dc:title>
  <dc:creator>laba</dc:creator>
  <cp:lastModifiedBy>laba</cp:lastModifiedBy>
  <cp:revision>218</cp:revision>
  <dcterms:created xsi:type="dcterms:W3CDTF">2024-11-14T11:26:04Z</dcterms:created>
  <dcterms:modified xsi:type="dcterms:W3CDTF">2025-02-24T12:49:50Z</dcterms:modified>
</cp:coreProperties>
</file>