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00FE-8328-457C-9B54-36C9D8E8A978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590A-FBE7-411F-AD2E-D003C2A6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56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00FE-8328-457C-9B54-36C9D8E8A978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590A-FBE7-411F-AD2E-D003C2A6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905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00FE-8328-457C-9B54-36C9D8E8A978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590A-FBE7-411F-AD2E-D003C2A6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50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00FE-8328-457C-9B54-36C9D8E8A978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590A-FBE7-411F-AD2E-D003C2A6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05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00FE-8328-457C-9B54-36C9D8E8A978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590A-FBE7-411F-AD2E-D003C2A6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13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00FE-8328-457C-9B54-36C9D8E8A978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590A-FBE7-411F-AD2E-D003C2A6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664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00FE-8328-457C-9B54-36C9D8E8A978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590A-FBE7-411F-AD2E-D003C2A6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46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00FE-8328-457C-9B54-36C9D8E8A978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590A-FBE7-411F-AD2E-D003C2A6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66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00FE-8328-457C-9B54-36C9D8E8A978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590A-FBE7-411F-AD2E-D003C2A6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89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00FE-8328-457C-9B54-36C9D8E8A978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590A-FBE7-411F-AD2E-D003C2A6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2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00FE-8328-457C-9B54-36C9D8E8A978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590A-FBE7-411F-AD2E-D003C2A6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09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300FE-8328-457C-9B54-36C9D8E8A978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7590A-FBE7-411F-AD2E-D003C2A6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89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g"/><Relationship Id="rId4" Type="http://schemas.openxmlformats.org/officeDocument/2006/relationships/image" Target="../media/image36.emf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1.png"/><Relationship Id="rId7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emf"/><Relationship Id="rId4" Type="http://schemas.openxmlformats.org/officeDocument/2006/relationships/image" Target="../media/image8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1.png"/><Relationship Id="rId7" Type="http://schemas.openxmlformats.org/officeDocument/2006/relationships/image" Target="../media/image2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4" y="249070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72790" y="4043819"/>
            <a:ext cx="71156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Дегтярев Д. Д., Шуваев А. Д. </a:t>
            </a:r>
            <a:endParaRPr lang="en-US" alt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41930" y="2826050"/>
            <a:ext cx="977741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посуда и установки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5115" b="18973"/>
          <a:stretch/>
        </p:blipFill>
        <p:spPr>
          <a:xfrm>
            <a:off x="10443034" y="87139"/>
            <a:ext cx="1581503" cy="8842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1017" y="249070"/>
            <a:ext cx="6359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Органической Химии РАН им. Н. Д. Зелинского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азотсодержащих органических соединений №19</a:t>
            </a:r>
          </a:p>
        </p:txBody>
      </p:sp>
    </p:spTree>
    <p:extLst>
      <p:ext uri="{BB962C8B-B14F-4D97-AF65-F5344CB8AC3E}">
        <p14:creationId xmlns:p14="http://schemas.microsoft.com/office/powerpoint/2010/main" val="1156766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Фильтрование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76E1F-7260-4349-B0CB-540F03ADEC99}" type="slidenum">
              <a:rPr lang="ru-RU" sz="2000" smtClean="0">
                <a:solidFill>
                  <a:srgbClr val="DC0000"/>
                </a:solidFill>
              </a:rPr>
              <a:t>10</a:t>
            </a:fld>
            <a:endParaRPr lang="ru-RU" sz="2000" dirty="0">
              <a:solidFill>
                <a:srgbClr val="DC0000"/>
              </a:solidFill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130" y="749775"/>
            <a:ext cx="1044661" cy="2740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725" y="804800"/>
            <a:ext cx="1867004" cy="2841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2286" y="3277360"/>
            <a:ext cx="4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Воронки </a:t>
            </a:r>
            <a:r>
              <a:rPr lang="ru-RU" dirty="0" err="1"/>
              <a:t>Бюхнера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018" y="717953"/>
            <a:ext cx="2062163" cy="2477968"/>
          </a:xfrm>
          <a:prstGeom prst="rect">
            <a:avLst/>
          </a:prstGeom>
        </p:spPr>
      </p:pic>
      <p:pic>
        <p:nvPicPr>
          <p:cNvPr id="1026" name="Picture 2" descr="Воронка Бюхнера D60 H100 51 отверстие - РЕАХИМПРИБОР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86" y="899697"/>
            <a:ext cx="2331282" cy="214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4710" y="3591643"/>
            <a:ext cx="408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Фильтры Шота</a:t>
            </a:r>
          </a:p>
          <a:p>
            <a:pPr algn="ctr"/>
            <a:r>
              <a:rPr lang="ru-RU" dirty="0"/>
              <a:t>(Со стеклянным фильтрующим дном)</a:t>
            </a:r>
          </a:p>
        </p:txBody>
      </p:sp>
      <p:pic>
        <p:nvPicPr>
          <p:cNvPr id="1028" name="Picture 4" descr="Фильтрование - Организация лабораторно-производственной деятельно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181" y="3758912"/>
            <a:ext cx="2405641" cy="275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886305" y="4720025"/>
            <a:ext cx="262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Фильтрование через складчатый фильтр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0849" y="4332923"/>
            <a:ext cx="4081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Фильтры ПОР 16 (</a:t>
            </a:r>
            <a:r>
              <a:rPr lang="en-US" dirty="0"/>
              <a:t>S) </a:t>
            </a:r>
            <a:r>
              <a:rPr lang="ru-RU" dirty="0"/>
              <a:t>подходят для мелких осадков. Низкая скорость фильтрования, забивается.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283" y="525828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Фильтры ПОР 40 (≈</a:t>
            </a:r>
            <a:r>
              <a:rPr lang="en-US" dirty="0"/>
              <a:t>M) </a:t>
            </a:r>
            <a:r>
              <a:rPr lang="ru-RU" dirty="0"/>
              <a:t>«рабочая лошадка».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4710" y="5706201"/>
            <a:ext cx="4153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Фильтры ПОР 100 (≈</a:t>
            </a:r>
            <a:r>
              <a:rPr lang="en-US" dirty="0"/>
              <a:t>L) </a:t>
            </a:r>
            <a:r>
              <a:rPr lang="ru-RU" dirty="0"/>
              <a:t>Не подходят для большинства органики. Только крупные осадки</a:t>
            </a:r>
          </a:p>
        </p:txBody>
      </p:sp>
    </p:spTree>
    <p:extLst>
      <p:ext uri="{BB962C8B-B14F-4D97-AF65-F5344CB8AC3E}">
        <p14:creationId xmlns:p14="http://schemas.microsoft.com/office/powerpoint/2010/main" val="333542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Фильтрование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7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2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92" y="799560"/>
            <a:ext cx="2514600" cy="24966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2140" y="3357041"/>
            <a:ext cx="262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Фильтрование в инертной атмосфере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63" y="783242"/>
            <a:ext cx="1326208" cy="32150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4" b="17613"/>
          <a:stretch/>
        </p:blipFill>
        <p:spPr>
          <a:xfrm>
            <a:off x="237488" y="4637709"/>
            <a:ext cx="2411287" cy="1421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3132" y="1004063"/>
            <a:ext cx="1222660" cy="31300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303" y="4404252"/>
            <a:ext cx="2593497" cy="18883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6" b="19707"/>
          <a:stretch/>
        </p:blipFill>
        <p:spPr>
          <a:xfrm>
            <a:off x="2648775" y="4637709"/>
            <a:ext cx="1798534" cy="14270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1095" r="815" b="20449"/>
          <a:stretch/>
        </p:blipFill>
        <p:spPr>
          <a:xfrm>
            <a:off x="5891276" y="1266496"/>
            <a:ext cx="2399205" cy="1562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09929" y="6132346"/>
            <a:ext cx="262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Шприцевой фильтр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78852" y="2973061"/>
            <a:ext cx="2624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Пластиковый «спец фильтр» с тефлоновым фильтрующим дном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91276" y="4886782"/>
            <a:ext cx="2624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Тефлоновый спец фильтр с металлическим фильтрующим дном</a:t>
            </a:r>
          </a:p>
        </p:txBody>
      </p:sp>
    </p:spTree>
    <p:extLst>
      <p:ext uri="{BB962C8B-B14F-4D97-AF65-F5344CB8AC3E}">
        <p14:creationId xmlns:p14="http://schemas.microsoft.com/office/powerpoint/2010/main" val="1279901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Фильтрование </a:t>
            </a:r>
            <a:r>
              <a:rPr lang="ru-RU" altLang="ru-RU" sz="2400" b="1" dirty="0" err="1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микроколичеств</a:t>
            </a: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3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909" y="1075242"/>
            <a:ext cx="973838" cy="1901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1067245"/>
            <a:ext cx="938786" cy="19095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371" y="1075242"/>
            <a:ext cx="1220933" cy="1901579"/>
          </a:xfrm>
          <a:prstGeom prst="rect">
            <a:avLst/>
          </a:prstGeom>
        </p:spPr>
      </p:pic>
      <p:pic>
        <p:nvPicPr>
          <p:cNvPr id="2050" name="Picture 2" descr="Воронка Хирш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27" y="1004062"/>
            <a:ext cx="1533235" cy="204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01203" y="3040003"/>
            <a:ext cx="3100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Прибор для фильтрования «на </a:t>
            </a:r>
            <a:r>
              <a:rPr lang="ru-RU" dirty="0" err="1"/>
              <a:t>гвоздие</a:t>
            </a:r>
            <a:r>
              <a:rPr lang="ru-RU" dirty="0"/>
              <a:t>», выполненном из стеклянной палочки. Можно фильтровать очень маленькие количества осадка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1218" y="3259600"/>
            <a:ext cx="262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Воронка </a:t>
            </a:r>
            <a:r>
              <a:rPr lang="ru-RU" dirty="0" err="1"/>
              <a:t>Хирша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149447" y="3091125"/>
            <a:ext cx="3100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Фильтрование при охлаждении. Проще предварительно охладить субстрат и воронку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838" y="3243525"/>
            <a:ext cx="3100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Прибор для фильтрования малых количеств через воронку </a:t>
            </a:r>
            <a:r>
              <a:rPr lang="ru-RU" dirty="0" err="1"/>
              <a:t>Хирша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4265" y="4433182"/>
            <a:ext cx="2120855" cy="21057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020" y="4384468"/>
            <a:ext cx="2234636" cy="21544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75120" y="4836675"/>
            <a:ext cx="5319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Фильтрование с помощью пробирки </a:t>
            </a:r>
            <a:r>
              <a:rPr lang="ru-RU" dirty="0" err="1"/>
              <a:t>Крейга</a:t>
            </a:r>
            <a:r>
              <a:rPr lang="ru-RU" dirty="0"/>
              <a:t>. Позволяет кристаллизовать и фильтровать </a:t>
            </a:r>
            <a:r>
              <a:rPr lang="ru-RU" dirty="0" err="1"/>
              <a:t>микроколичества</a:t>
            </a:r>
            <a:r>
              <a:rPr lang="ru-RU" dirty="0"/>
              <a:t> веществ.  Не забудьте привязать к верхней (погружной) части проволочку перед центрифугированием.</a:t>
            </a:r>
          </a:p>
        </p:txBody>
      </p:sp>
    </p:spTree>
    <p:extLst>
      <p:ext uri="{BB962C8B-B14F-4D97-AF65-F5344CB8AC3E}">
        <p14:creationId xmlns:p14="http://schemas.microsoft.com/office/powerpoint/2010/main" val="2157959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Горячее фильтрование и фильтрование </a:t>
            </a:r>
            <a:r>
              <a:rPr lang="ru-RU" altLang="ru-RU" sz="2400" b="1" dirty="0" err="1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микроколличеств</a:t>
            </a:r>
            <a:endParaRPr lang="ru-RU" altLang="ru-RU" sz="2400" b="1" dirty="0">
              <a:solidFill>
                <a:srgbClr val="D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4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51" y="1004063"/>
            <a:ext cx="5270271" cy="1912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82260" y="1098345"/>
            <a:ext cx="5365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Воронки для горячего фильтрования. </a:t>
            </a:r>
          </a:p>
          <a:p>
            <a:pPr algn="ctr"/>
            <a:r>
              <a:rPr lang="ru-RU" dirty="0"/>
              <a:t>а – с водным обогревом</a:t>
            </a:r>
          </a:p>
          <a:p>
            <a:pPr algn="ctr"/>
            <a:r>
              <a:rPr lang="ru-RU" dirty="0"/>
              <a:t>б – обогреваемая паром</a:t>
            </a:r>
          </a:p>
          <a:p>
            <a:pPr algn="ctr"/>
            <a:r>
              <a:rPr lang="ru-RU" dirty="0"/>
              <a:t>в – обогреваемая паром воронка </a:t>
            </a:r>
            <a:r>
              <a:rPr lang="ru-RU" dirty="0" err="1"/>
              <a:t>Бюхнера</a:t>
            </a:r>
            <a:r>
              <a:rPr lang="ru-RU" dirty="0"/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9780" y="3099477"/>
            <a:ext cx="9146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Более простой метод – не сильно нагрейте фильтр Шота </a:t>
            </a:r>
            <a:r>
              <a:rPr lang="ru-RU" dirty="0" err="1"/>
              <a:t>термофеном</a:t>
            </a:r>
            <a:r>
              <a:rPr lang="ru-RU" dirty="0"/>
              <a:t> и быстро фильтруйте горячий маточник с осадком. Небольшое разряжение!!!! Сильный вакуум приводит к ускоренному испарению растворителя, что может вызвать закупорку пор фильтра.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788987" y="3734488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endParaRPr lang="ru-RU" altLang="ru-RU" sz="2400" b="1" dirty="0">
              <a:solidFill>
                <a:srgbClr val="D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24" y="4148895"/>
            <a:ext cx="1925507" cy="25673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31" y="4144008"/>
            <a:ext cx="1929173" cy="25722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89703" y="4968458"/>
            <a:ext cx="551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Насадка для фильтрования из </a:t>
            </a:r>
            <a:r>
              <a:rPr lang="ru-RU" dirty="0" err="1"/>
              <a:t>многогорлой</a:t>
            </a:r>
            <a:r>
              <a:rPr lang="ru-RU" dirty="0"/>
              <a:t> колбы. Подходит для быстрого отделения небольших количеств осадков.</a:t>
            </a:r>
          </a:p>
        </p:txBody>
      </p:sp>
    </p:spTree>
    <p:extLst>
      <p:ext uri="{BB962C8B-B14F-4D97-AF65-F5344CB8AC3E}">
        <p14:creationId xmlns:p14="http://schemas.microsoft.com/office/powerpoint/2010/main" val="622783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77" y="868266"/>
            <a:ext cx="4358021" cy="3268516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Фильтрование в инертной атмосфере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5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99" y="731042"/>
            <a:ext cx="2175690" cy="3406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656" y="4222986"/>
            <a:ext cx="3430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Фильтрование под азотом.</a:t>
            </a:r>
          </a:p>
          <a:p>
            <a:pPr algn="ctr"/>
            <a:r>
              <a:rPr lang="ru-RU" dirty="0"/>
              <a:t>Подобную подачу инертного газа через фильтр Шота можно использовать также для измельчения и растирания веществ на ступке (прим. </a:t>
            </a:r>
            <a:r>
              <a:rPr lang="en-US" dirty="0"/>
              <a:t>NOBF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ru-RU" dirty="0"/>
              <a:t> </a:t>
            </a:r>
          </a:p>
        </p:txBody>
      </p:sp>
      <p:sp>
        <p:nvSpPr>
          <p:cNvPr id="8" name="AutoShape 2" descr="blob:https://web.telegram.org/5b618ba5-4cf1-4ab1-bc00-8fc1968d535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blob:https://web.telegram.org/5b618ba5-4cf1-4ab1-bc00-8fc1968d535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42" y="802774"/>
            <a:ext cx="2277861" cy="342021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937760" y="931025"/>
            <a:ext cx="656705" cy="1961804"/>
          </a:xfrm>
          <a:prstGeom prst="rect">
            <a:avLst/>
          </a:prstGeom>
          <a:noFill/>
          <a:ln w="19050">
            <a:solidFill>
              <a:srgbClr val="D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015452" y="911049"/>
            <a:ext cx="757844" cy="3226323"/>
          </a:xfrm>
          <a:prstGeom prst="rect">
            <a:avLst/>
          </a:prstGeom>
          <a:noFill/>
          <a:ln w="19050">
            <a:solidFill>
              <a:srgbClr val="D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65378" y="4224600"/>
            <a:ext cx="34309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Фильтрование в инертной атмосфере с использованием специального фильтра, подключенного к линии Шленка. Тип подключения на рисунке упрощен за счет объединения двух линий.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81014" y="4274005"/>
            <a:ext cx="42109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Фильтрование в инертной атмосфере с использованием специального фильтра, подключенного к линии Шленка. </a:t>
            </a:r>
          </a:p>
          <a:p>
            <a:pPr algn="ctr"/>
            <a:r>
              <a:rPr lang="ru-RU" dirty="0"/>
              <a:t>Суспензия подается в воронку через канюлю (обоюдоострую иглу). В качестве колбы приемника выступает склянка Шленка</a:t>
            </a:r>
          </a:p>
        </p:txBody>
      </p:sp>
    </p:spTree>
    <p:extLst>
      <p:ext uri="{BB962C8B-B14F-4D97-AF65-F5344CB8AC3E}">
        <p14:creationId xmlns:p14="http://schemas.microsoft.com/office/powerpoint/2010/main" val="427852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Сушка твердых веществ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6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48" y="783242"/>
            <a:ext cx="2108000" cy="37790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94" y="981855"/>
            <a:ext cx="2701983" cy="36026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2105" y="914749"/>
            <a:ext cx="3235732" cy="37368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3024" y="4781380"/>
            <a:ext cx="3100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Вакуум эксикатор. Осушка на неглубоком вакууме над осушителем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62600" y="478138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Пистолет Фишера. Осушка на вакууме над осушителем при нагревании. Осушитель, к примеру </a:t>
            </a:r>
            <a:r>
              <a:rPr lang="en-US" dirty="0"/>
              <a:t>P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  <a:r>
              <a:rPr lang="ru-RU" dirty="0"/>
              <a:t>, следует накрывать асбестовой сеточкой</a:t>
            </a:r>
          </a:p>
        </p:txBody>
      </p:sp>
    </p:spTree>
    <p:extLst>
      <p:ext uri="{BB962C8B-B14F-4D97-AF65-F5344CB8AC3E}">
        <p14:creationId xmlns:p14="http://schemas.microsoft.com/office/powerpoint/2010/main" val="1598823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Сушка твердых веществ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7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Removing Solvent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32" y="731042"/>
            <a:ext cx="2383792" cy="305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4658" y="3916576"/>
            <a:ext cx="3100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Упаривание растворителя в системе, подключенной к линии Шленка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839906"/>
            <a:ext cx="53300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Подобная система также подходит для удаления остаточных количеств ДМФА от твердого вещества на масляном насосе. В качестве нагревательного элемента может выступать водяная баня роторного испарителя.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ru-RU" dirty="0" err="1"/>
              <a:t>Шленк</a:t>
            </a:r>
            <a:r>
              <a:rPr lang="ru-RU" dirty="0"/>
              <a:t> не обязателен)</a:t>
            </a:r>
          </a:p>
        </p:txBody>
      </p:sp>
      <p:pic>
        <p:nvPicPr>
          <p:cNvPr id="7172" name="Picture 4" descr="Amazon.com: Heidolph 36000270 Hei-Vap Advantage Rotary Evaporator, G3B  Vertical Condenser, Coated Hand Lift : Industrial &amp; Scientif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34" y="654458"/>
            <a:ext cx="3285066" cy="321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41820" y="3916576"/>
            <a:ext cx="31007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Ротационный испаритель</a:t>
            </a:r>
            <a:br>
              <a:rPr lang="ru-RU" dirty="0"/>
            </a:br>
            <a:r>
              <a:rPr lang="ru-RU" dirty="0"/>
              <a:t>(Как пользоваться вы знаете)</a:t>
            </a:r>
          </a:p>
          <a:p>
            <a:pPr algn="ctr"/>
            <a:r>
              <a:rPr lang="ru-RU" dirty="0"/>
              <a:t>Наиболее эффективно использовать с подключением к </a:t>
            </a:r>
            <a:r>
              <a:rPr lang="ru-RU" dirty="0" err="1"/>
              <a:t>чиллеру</a:t>
            </a:r>
            <a:r>
              <a:rPr lang="ru-RU" dirty="0"/>
              <a:t> или с подключенным регулятором давления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22" y="1004063"/>
            <a:ext cx="2323775" cy="25466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853709" y="3809748"/>
            <a:ext cx="33382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Регулятор давления.</a:t>
            </a:r>
          </a:p>
          <a:p>
            <a:pPr algn="ctr"/>
            <a:r>
              <a:rPr lang="ru-RU" dirty="0"/>
              <a:t>Позволяет добиться конденсации легкокипящих растворителей</a:t>
            </a:r>
          </a:p>
          <a:p>
            <a:pPr algn="ctr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0612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Насосы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8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UV-2004 Вакуумный насос. Дилер заводов. Купить по лучшей цене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074" y="808539"/>
            <a:ext cx="2884516" cy="28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Мембранный вакуумный насос - устройство, принцип работ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09" y="993973"/>
            <a:ext cx="3872376" cy="251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Насос водоструйный Химлаборприбор - описание, цена - купить в Москве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22" y="1004063"/>
            <a:ext cx="2693323" cy="26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16522" y="3517711"/>
            <a:ext cx="3100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Водоструйный насос</a:t>
            </a:r>
          </a:p>
          <a:p>
            <a:pPr algn="ctr"/>
            <a:r>
              <a:rPr lang="ru-RU" dirty="0"/>
              <a:t>Вакуум ограничен упругостью паров водяного пара. Остаточное давление 8 - 15 </a:t>
            </a:r>
            <a:r>
              <a:rPr lang="ru-RU" dirty="0" err="1"/>
              <a:t>мм.рт.ст</a:t>
            </a:r>
            <a:r>
              <a:rPr lang="ru-RU" dirty="0"/>
              <a:t>. в зависимости от температуры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67522" y="3517711"/>
            <a:ext cx="35567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Ротационный масляный насос.</a:t>
            </a:r>
          </a:p>
          <a:p>
            <a:pPr algn="ctr"/>
            <a:r>
              <a:rPr lang="ru-RU" dirty="0"/>
              <a:t>Всасывает газ, сжимает и выбрасывает за счет действия лопастей.</a:t>
            </a:r>
          </a:p>
          <a:p>
            <a:pPr algn="ctr"/>
            <a:r>
              <a:rPr lang="ru-RU" dirty="0"/>
              <a:t>Крайне чувствителен к любым загрязнениям. </a:t>
            </a:r>
          </a:p>
          <a:p>
            <a:pPr algn="ctr"/>
            <a:r>
              <a:rPr lang="ru-RU" dirty="0"/>
              <a:t>ОБЯЗАТЕЛЬНО ИСПОЛЬЗОВАНИЕ ОХЛАЖДАЮЩЕЙ ЛОВУШКИ!!!!!!!</a:t>
            </a:r>
          </a:p>
          <a:p>
            <a:pPr algn="ctr"/>
            <a:r>
              <a:rPr lang="ru-RU" dirty="0"/>
              <a:t>1*10</a:t>
            </a:r>
            <a:r>
              <a:rPr lang="ru-RU" baseline="30000" dirty="0"/>
              <a:t>-3 </a:t>
            </a:r>
            <a:r>
              <a:rPr lang="ru-RU" dirty="0"/>
              <a:t>- 0,1 </a:t>
            </a:r>
            <a:r>
              <a:rPr lang="ru-RU" dirty="0" err="1"/>
              <a:t>мм.рт.ст</a:t>
            </a:r>
            <a:r>
              <a:rPr lang="ru-RU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4429" y="3646428"/>
            <a:ext cx="37241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Мембранный насос. </a:t>
            </a:r>
          </a:p>
          <a:p>
            <a:pPr algn="ctr"/>
            <a:r>
              <a:rPr lang="ru-RU" dirty="0"/>
              <a:t>Живуч, однако принцип его работы подразумевает циклические изменения объема рабочей камеры, за счет движения гибкой мембраны.</a:t>
            </a:r>
          </a:p>
          <a:p>
            <a:pPr algn="ctr"/>
            <a:r>
              <a:rPr lang="ru-RU" dirty="0"/>
              <a:t>Мембрана подвержена действию паров растворителей. </a:t>
            </a:r>
          </a:p>
          <a:p>
            <a:pPr algn="ctr"/>
            <a:r>
              <a:rPr lang="ru-RU" dirty="0"/>
              <a:t>0,3 - 1 </a:t>
            </a:r>
            <a:r>
              <a:rPr lang="ru-RU" dirty="0" err="1"/>
              <a:t>мм.рт.ст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885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Устройство простой вакуумной системы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8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259" y="683506"/>
            <a:ext cx="4843068" cy="3068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51" y="1004063"/>
            <a:ext cx="2944049" cy="2562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8400" y="954710"/>
            <a:ext cx="3100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Схема сборки вакуумной линии при использовании водоструйного насоса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70193" y="393208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Схема сборки вакуумной линии при использовании масляного насоса</a:t>
            </a:r>
          </a:p>
          <a:p>
            <a:pPr algn="ctr"/>
            <a:r>
              <a:rPr lang="ru-RU" dirty="0"/>
              <a:t>Использование охлаждающей ловушки обязательно, однако в раде случаев от дополнительной предохранительной склянки можно отказаться</a:t>
            </a:r>
          </a:p>
          <a:p>
            <a:pPr algn="ctr"/>
            <a:r>
              <a:rPr lang="ru-RU" dirty="0"/>
              <a:t>При использовании мембранного насоса система такая же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370" y="3566092"/>
            <a:ext cx="2590805" cy="30586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17013" y="4672522"/>
            <a:ext cx="3100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Картезианский </a:t>
            </a:r>
            <a:r>
              <a:rPr lang="ru-RU" dirty="0" err="1"/>
              <a:t>маностат</a:t>
            </a:r>
            <a:endParaRPr lang="ru-RU" dirty="0"/>
          </a:p>
          <a:p>
            <a:pPr algn="ctr"/>
            <a:r>
              <a:rPr lang="ru-RU" dirty="0"/>
              <a:t>Для поддержания постоянного пониженного давления в системе</a:t>
            </a:r>
          </a:p>
        </p:txBody>
      </p:sp>
    </p:spTree>
    <p:extLst>
      <p:ext uri="{BB962C8B-B14F-4D97-AF65-F5344CB8AC3E}">
        <p14:creationId xmlns:p14="http://schemas.microsoft.com/office/powerpoint/2010/main" val="2098865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Простая перегонка при атмосферном давлении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8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24" y="953918"/>
            <a:ext cx="4595063" cy="3196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8772" y="833608"/>
            <a:ext cx="548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Схема прибора для проведения простой перегонки при атмосферном </a:t>
            </a:r>
            <a:r>
              <a:rPr lang="ru-RU" dirty="0" err="1"/>
              <a:t>давлениии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290827" y="2128996"/>
            <a:ext cx="548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Холодильник Либиха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0827" y="1479939"/>
            <a:ext cx="548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Колба заполнена не более чем на 2/3 от функционального </a:t>
            </a:r>
            <a:r>
              <a:rPr lang="ru-RU" dirty="0" err="1"/>
              <a:t>обьема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290827" y="2552395"/>
            <a:ext cx="5481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Обязательно «</a:t>
            </a:r>
            <a:r>
              <a:rPr lang="ru-RU" dirty="0" err="1"/>
              <a:t>кипятильнички</a:t>
            </a:r>
            <a:r>
              <a:rPr lang="ru-RU" dirty="0"/>
              <a:t>» или «</a:t>
            </a:r>
            <a:r>
              <a:rPr lang="ru-RU" dirty="0" err="1"/>
              <a:t>кипелки</a:t>
            </a:r>
            <a:r>
              <a:rPr lang="ru-RU" dirty="0"/>
              <a:t>».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Запаянные сверху длинные, тонкие капилляры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err="1"/>
              <a:t>Цеолитовые</a:t>
            </a:r>
            <a:r>
              <a:rPr lang="ru-RU" dirty="0"/>
              <a:t> </a:t>
            </a:r>
            <a:r>
              <a:rPr lang="ru-RU" dirty="0" err="1"/>
              <a:t>кипелки</a:t>
            </a:r>
            <a:endParaRPr lang="ru-RU" dirty="0"/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Фарфоровые </a:t>
            </a:r>
            <a:r>
              <a:rPr lang="ru-RU" dirty="0" err="1"/>
              <a:t>кипелки</a:t>
            </a:r>
            <a:endParaRPr lang="ru-RU" dirty="0"/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Тонкий капилляр-регулятор кипения с инертным газом (редко с воздухом)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Редко может быть использован якорь </a:t>
            </a:r>
            <a:r>
              <a:rPr lang="ru-RU" dirty="0" err="1"/>
              <a:t>магн</a:t>
            </a:r>
            <a:r>
              <a:rPr lang="ru-RU" dirty="0"/>
              <a:t>. меш.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1209" y="4797186"/>
            <a:ext cx="113507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DC0000"/>
                </a:solidFill>
              </a:rPr>
              <a:t>НИКОГДА!!!!</a:t>
            </a:r>
            <a:r>
              <a:rPr lang="ru-RU" dirty="0"/>
              <a:t> Не бросай </a:t>
            </a:r>
            <a:r>
              <a:rPr lang="ru-RU" dirty="0" err="1"/>
              <a:t>кипелки</a:t>
            </a:r>
            <a:r>
              <a:rPr lang="ru-RU" dirty="0"/>
              <a:t> в нагретую жидкость. Не закупоривай систему. Не кипяти ЛВЖ на открытой спирали или открытом пламени. Не забывай включить воду в холодильнике. Не доливай пока не охладилось.</a:t>
            </a:r>
          </a:p>
          <a:p>
            <a:pPr algn="just"/>
            <a:endParaRPr lang="ru-RU" dirty="0"/>
          </a:p>
          <a:p>
            <a:pPr algn="just"/>
            <a:r>
              <a:rPr lang="ru-RU" dirty="0">
                <a:solidFill>
                  <a:srgbClr val="0070C0"/>
                </a:solidFill>
              </a:rPr>
              <a:t>ВСЕГДА!!!!</a:t>
            </a:r>
            <a:r>
              <a:rPr lang="ru-RU" dirty="0"/>
              <a:t> Фиксируй соединения. Создавай возможность компенсации избыточного давления и компенсации давления при охлаждении системы. </a:t>
            </a:r>
          </a:p>
        </p:txBody>
      </p:sp>
    </p:spTree>
    <p:extLst>
      <p:ext uri="{BB962C8B-B14F-4D97-AF65-F5344CB8AC3E}">
        <p14:creationId xmlns:p14="http://schemas.microsoft.com/office/powerpoint/2010/main" val="1434570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72" y="1004063"/>
            <a:ext cx="1603350" cy="22784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519" y="3797678"/>
            <a:ext cx="1641525" cy="20687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4270" y="3721411"/>
            <a:ext cx="1374300" cy="2145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355" y="1004063"/>
            <a:ext cx="1249320" cy="22784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247" y="3769078"/>
            <a:ext cx="1565175" cy="20973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668" y="1008558"/>
            <a:ext cx="2419421" cy="2273971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Круглодонные колбы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44D25385-2F9A-627E-FD49-0AE6F1A0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570" y="170653"/>
            <a:ext cx="678533" cy="61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9671" y="4257106"/>
            <a:ext cx="3144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Круглодонные колбы </a:t>
            </a:r>
            <a:br>
              <a:rPr lang="ru-RU" dirty="0"/>
            </a:br>
            <a:r>
              <a:rPr lang="ru-RU" dirty="0"/>
              <a:t>Основная ёмкость для проведения реакций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2269" y="2407793"/>
            <a:ext cx="3144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Колбы – приемники</a:t>
            </a:r>
          </a:p>
          <a:p>
            <a:pPr algn="ctr"/>
            <a:r>
              <a:rPr lang="ru-RU" dirty="0"/>
              <a:t>Для чего такие типы соединений?</a:t>
            </a:r>
          </a:p>
        </p:txBody>
      </p:sp>
    </p:spTree>
    <p:extLst>
      <p:ext uri="{BB962C8B-B14F-4D97-AF65-F5344CB8AC3E}">
        <p14:creationId xmlns:p14="http://schemas.microsoft.com/office/powerpoint/2010/main" val="1389589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Простая перегонка в вакууме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8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26" y="743738"/>
            <a:ext cx="4449576" cy="31046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32600" y="743738"/>
            <a:ext cx="6326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Схема прибора для проведения простой перегонки в вакууме</a:t>
            </a:r>
          </a:p>
          <a:p>
            <a:pPr algn="ctr"/>
            <a:r>
              <a:rPr lang="ru-RU" dirty="0"/>
              <a:t>1 - Насадка </a:t>
            </a:r>
            <a:r>
              <a:rPr lang="ru-RU" dirty="0" err="1"/>
              <a:t>Кляйзена</a:t>
            </a:r>
            <a:r>
              <a:rPr lang="ru-RU" dirty="0"/>
              <a:t>, 2 - аллонж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45182" y="1768317"/>
            <a:ext cx="6326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Шлифы хорошо смазаны вакуумной смазкой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31081" y="2197833"/>
            <a:ext cx="6326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качестве </a:t>
            </a:r>
            <a:r>
              <a:rPr lang="ru-RU" dirty="0" err="1"/>
              <a:t>кипелки</a:t>
            </a:r>
            <a:r>
              <a:rPr lang="ru-RU" dirty="0"/>
              <a:t> используется тонкий капилляр, наиболее эффективно если он с керном. После каждого использования тянется новый капилляр. Позволяет контролировать кипение. Подается </a:t>
            </a:r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/</a:t>
            </a:r>
            <a:r>
              <a:rPr lang="en-US" dirty="0" err="1"/>
              <a:t>Ar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45181" y="3375763"/>
            <a:ext cx="6326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Равномерный нагрев масляной бани, </a:t>
            </a:r>
            <a:r>
              <a:rPr lang="ru-RU" dirty="0" err="1"/>
              <a:t>колбонагревателя</a:t>
            </a:r>
            <a:r>
              <a:rPr lang="ru-RU" dirty="0"/>
              <a:t>. Если используется колба </a:t>
            </a:r>
            <a:r>
              <a:rPr lang="ru-RU" dirty="0" err="1"/>
              <a:t>Кляйзена</a:t>
            </a:r>
            <a:r>
              <a:rPr lang="ru-RU" dirty="0"/>
              <a:t>, равномерный нагрев осуществляется </a:t>
            </a:r>
            <a:r>
              <a:rPr lang="ru-RU" dirty="0" err="1"/>
              <a:t>термофеном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637" y="4471413"/>
            <a:ext cx="107215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DC0000"/>
                </a:solidFill>
              </a:rPr>
              <a:t>НИКОГДА!!!! </a:t>
            </a:r>
            <a:r>
              <a:rPr lang="ru-RU" dirty="0"/>
              <a:t>Не </a:t>
            </a:r>
            <a:r>
              <a:rPr lang="ru-RU" dirty="0" err="1"/>
              <a:t>вакуумируй</a:t>
            </a:r>
            <a:r>
              <a:rPr lang="ru-RU" dirty="0"/>
              <a:t> после нагрева колбы. Не включай ток газа через капилляр после нагрева. Не допускай </a:t>
            </a:r>
            <a:r>
              <a:rPr lang="ru-RU" dirty="0" err="1"/>
              <a:t>забития</a:t>
            </a:r>
            <a:r>
              <a:rPr lang="ru-RU" dirty="0"/>
              <a:t> и повторного использования капилляра. Не спускай вакуум отключением насоса.  Не допускай забивания предохранительной ловушки (жидкий азот охлаждающей ловушки вымораживает воду воздуха)</a:t>
            </a:r>
          </a:p>
          <a:p>
            <a:pPr algn="just"/>
            <a:r>
              <a:rPr lang="ru-RU" dirty="0">
                <a:solidFill>
                  <a:srgbClr val="0070C0"/>
                </a:solidFill>
              </a:rPr>
              <a:t>ВСЕГДА!!!!</a:t>
            </a:r>
            <a:r>
              <a:rPr lang="ru-RU" dirty="0"/>
              <a:t> </a:t>
            </a:r>
            <a:r>
              <a:rPr lang="ru-RU" dirty="0" err="1"/>
              <a:t>Смазый</a:t>
            </a:r>
            <a:r>
              <a:rPr lang="ru-RU" dirty="0"/>
              <a:t> шлифы и герметизируй систему. Создавай возможность открыть систему на атмосферу краном. Надежно крепи ВСЕ соединения. Создавай равномерный нагрев.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45180" y="1398985"/>
            <a:ext cx="6326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Колба заполнена не более чем на 1/2</a:t>
            </a:r>
          </a:p>
        </p:txBody>
      </p:sp>
    </p:spTree>
    <p:extLst>
      <p:ext uri="{BB962C8B-B14F-4D97-AF65-F5344CB8AC3E}">
        <p14:creationId xmlns:p14="http://schemas.microsoft.com/office/powerpoint/2010/main" val="3046969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788987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Насадки для отбора фракций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8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880" y="1648935"/>
            <a:ext cx="2271021" cy="22867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987" y="879372"/>
            <a:ext cx="1505326" cy="3843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2802" y="977682"/>
            <a:ext cx="2518923" cy="35014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49" y="879372"/>
            <a:ext cx="2842953" cy="37906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8740" y="4878316"/>
            <a:ext cx="3100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Аллонж с «выменем» </a:t>
            </a:r>
          </a:p>
          <a:p>
            <a:pPr algn="ctr"/>
            <a:r>
              <a:rPr lang="ru-RU" dirty="0"/>
              <a:t>или «коровкой»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67000" y="4109785"/>
            <a:ext cx="310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«Паук»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4956" y="4817569"/>
            <a:ext cx="4456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Форштосс</a:t>
            </a:r>
            <a:r>
              <a:rPr lang="ru-RU" dirty="0"/>
              <a:t> </a:t>
            </a:r>
            <a:r>
              <a:rPr lang="ru-RU" dirty="0" err="1"/>
              <a:t>Аншютца</a:t>
            </a:r>
            <a:r>
              <a:rPr lang="ru-RU" dirty="0"/>
              <a:t>-Тиле. Обеспечивает возможность стравливания вакуума с локальной части линии и замены колбы - приемника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94313" y="5980825"/>
            <a:ext cx="685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Какие способы фиксации соединений вы знаете?</a:t>
            </a:r>
          </a:p>
        </p:txBody>
      </p:sp>
    </p:spTree>
    <p:extLst>
      <p:ext uri="{BB962C8B-B14F-4D97-AF65-F5344CB8AC3E}">
        <p14:creationId xmlns:p14="http://schemas.microsoft.com/office/powerpoint/2010/main" val="3585145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788987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Типы колб для вакуумной перегонки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8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Flask Pear Shape Claisen-Vigreux - Scientific Lab Equipment Manufacturer  and Suppli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07" y="731042"/>
            <a:ext cx="3535176" cy="35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324" y="1640082"/>
            <a:ext cx="3274487" cy="18137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732" y="1209513"/>
            <a:ext cx="1746502" cy="26749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7997" y="4222464"/>
            <a:ext cx="403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Колба </a:t>
            </a:r>
            <a:r>
              <a:rPr lang="ru-RU" dirty="0" err="1"/>
              <a:t>Кляйзена</a:t>
            </a:r>
            <a:endParaRPr lang="ru-RU" dirty="0"/>
          </a:p>
          <a:p>
            <a:pPr algn="ctr"/>
            <a:r>
              <a:rPr lang="ru-RU" dirty="0"/>
              <a:t>Дает высокую степень контроля за нагревом и кипением при использовании </a:t>
            </a:r>
            <a:r>
              <a:rPr lang="ru-RU" dirty="0" err="1"/>
              <a:t>хитгана</a:t>
            </a:r>
            <a:r>
              <a:rPr lang="ru-RU" dirty="0"/>
              <a:t> как нагревающего элемента</a:t>
            </a:r>
          </a:p>
          <a:p>
            <a:pPr algn="ctr"/>
            <a:r>
              <a:rPr lang="ru-RU" dirty="0"/>
              <a:t>Ограничена небольшими </a:t>
            </a:r>
            <a:r>
              <a:rPr lang="ru-RU" dirty="0" err="1"/>
              <a:t>обьемами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117783" y="4003769"/>
            <a:ext cx="4033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Саблевидная колба</a:t>
            </a:r>
          </a:p>
          <a:p>
            <a:pPr algn="ctr"/>
            <a:r>
              <a:rPr lang="ru-RU" dirty="0"/>
              <a:t>Используется для перегонки веществ, застывающих при комнатной температуре. </a:t>
            </a:r>
          </a:p>
        </p:txBody>
      </p:sp>
    </p:spTree>
    <p:extLst>
      <p:ext uri="{BB962C8B-B14F-4D97-AF65-F5344CB8AC3E}">
        <p14:creationId xmlns:p14="http://schemas.microsoft.com/office/powerpoint/2010/main" val="2014421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788987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Насадки для перегонки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8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69" y="1019012"/>
            <a:ext cx="2172855" cy="2966610"/>
          </a:xfrm>
          <a:prstGeom prst="rect">
            <a:avLst/>
          </a:prstGeom>
        </p:spPr>
      </p:pic>
      <p:pic>
        <p:nvPicPr>
          <p:cNvPr id="14338" name="Picture 2" descr="Насадка Клайзена — Википед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97" y="1322408"/>
            <a:ext cx="2105307" cy="26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98" y="783242"/>
            <a:ext cx="2174752" cy="3263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5852" y="940838"/>
            <a:ext cx="3116095" cy="31160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15837" y="4242322"/>
            <a:ext cx="267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Насадка </a:t>
            </a:r>
            <a:r>
              <a:rPr lang="ru-RU" dirty="0" err="1"/>
              <a:t>Кляйзена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97652" y="4242322"/>
            <a:ext cx="267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Простая насадка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29198" y="4288488"/>
            <a:ext cx="5374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Насадка </a:t>
            </a:r>
            <a:r>
              <a:rPr lang="ru-RU" dirty="0" err="1"/>
              <a:t>Хикмана</a:t>
            </a:r>
            <a:endParaRPr lang="ru-RU" dirty="0"/>
          </a:p>
          <a:p>
            <a:pPr algn="ctr"/>
            <a:r>
              <a:rPr lang="ru-RU" dirty="0"/>
              <a:t>Для отгонки небольших (микро) количеств веществ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7031" y="4637358"/>
            <a:ext cx="2139339" cy="208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95926" y="5494750"/>
            <a:ext cx="397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Насадка для вакуумной перегонки </a:t>
            </a:r>
            <a:r>
              <a:rPr lang="ru-RU" dirty="0" err="1"/>
              <a:t>микроколичеств</a:t>
            </a:r>
            <a:r>
              <a:rPr lang="ru-RU" dirty="0"/>
              <a:t> веществ</a:t>
            </a:r>
          </a:p>
        </p:txBody>
      </p:sp>
    </p:spTree>
    <p:extLst>
      <p:ext uri="{BB962C8B-B14F-4D97-AF65-F5344CB8AC3E}">
        <p14:creationId xmlns:p14="http://schemas.microsoft.com/office/powerpoint/2010/main" val="1069849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788987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Насадки - системы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5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8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03" y="871058"/>
            <a:ext cx="2896201" cy="38616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683" y="908341"/>
            <a:ext cx="3851787" cy="38243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2869" y="5097036"/>
            <a:ext cx="10749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Позволяют производить кипячение растворителя над «осушителем» и перегонять без разбора системы. Наиболее широко применяются при «сушке» растворителей. Прим: кипячение ТГФ с </a:t>
            </a:r>
            <a:r>
              <a:rPr lang="en-US" dirty="0"/>
              <a:t>Na</a:t>
            </a:r>
            <a:r>
              <a:rPr lang="ru-RU" dirty="0"/>
              <a:t> или </a:t>
            </a:r>
            <a:r>
              <a:rPr lang="en-US" dirty="0" err="1"/>
              <a:t>MeOH</a:t>
            </a:r>
            <a:r>
              <a:rPr lang="en-US" dirty="0"/>
              <a:t> </a:t>
            </a:r>
            <a:r>
              <a:rPr lang="ru-RU" dirty="0"/>
              <a:t>с </a:t>
            </a:r>
            <a:r>
              <a:rPr lang="en-US" dirty="0"/>
              <a:t>Mg.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2643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788987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Азеотропная отгонка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8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02" y="1958683"/>
            <a:ext cx="1896601" cy="3054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689" y="1504126"/>
            <a:ext cx="1440875" cy="3964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00873" y="1854097"/>
            <a:ext cx="79635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Насадка Дина-Старка</a:t>
            </a:r>
          </a:p>
          <a:p>
            <a:pPr algn="ctr"/>
            <a:r>
              <a:rPr lang="ru-RU" dirty="0"/>
              <a:t>Используется для азеотропной отгонки (</a:t>
            </a:r>
            <a:r>
              <a:rPr lang="ru-RU" dirty="0" err="1"/>
              <a:t>водоотделения</a:t>
            </a:r>
            <a:r>
              <a:rPr lang="ru-RU" dirty="0"/>
              <a:t>)</a:t>
            </a:r>
          </a:p>
          <a:p>
            <a:pPr algn="ctr"/>
            <a:r>
              <a:rPr lang="ru-RU" dirty="0"/>
              <a:t>Наиболее часто встречается при проведении реакций конденсации в толуоле</a:t>
            </a:r>
          </a:p>
          <a:p>
            <a:pPr algn="ctr"/>
            <a:r>
              <a:rPr lang="ru-RU" dirty="0"/>
              <a:t>Образующаяся азеотропная смесь отгоняется и разделяется в насадке, вода сливается, толуол через отвод возвращается в реакционную массу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78829" y="3536282"/>
            <a:ext cx="59724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Недостатком установки является необходимость постоянного подогрева трубки, обычно их обматывают фольгой и прогревают </a:t>
            </a:r>
            <a:r>
              <a:rPr lang="ru-RU" dirty="0" err="1"/>
              <a:t>термофеном</a:t>
            </a:r>
            <a:r>
              <a:rPr lang="ru-RU" dirty="0"/>
              <a:t>. </a:t>
            </a:r>
          </a:p>
          <a:p>
            <a:pPr algn="ctr"/>
            <a:r>
              <a:rPr lang="ru-RU" dirty="0"/>
              <a:t>В продаже есть насадки Дина-Старка с вакуумной рубашкой</a:t>
            </a:r>
          </a:p>
        </p:txBody>
      </p:sp>
    </p:spTree>
    <p:extLst>
      <p:ext uri="{BB962C8B-B14F-4D97-AF65-F5344CB8AC3E}">
        <p14:creationId xmlns:p14="http://schemas.microsoft.com/office/powerpoint/2010/main" val="3648793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59" y="321910"/>
            <a:ext cx="2045734" cy="435259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788987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D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Ректификация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sp>
        <p:nvSpPr>
          <p:cNvPr id="5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000" dirty="0">
                <a:solidFill>
                  <a:srgbClr val="DC0000"/>
                </a:solidFill>
              </a:rPr>
              <a:t>8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34" y="170654"/>
            <a:ext cx="620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065" y="1070564"/>
            <a:ext cx="718821" cy="3692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4383" y="863228"/>
            <a:ext cx="3850596" cy="3930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7219" y="4860215"/>
            <a:ext cx="4033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Установка для ректификации высококипящей смеси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2749" y="4860215"/>
            <a:ext cx="403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Колонка </a:t>
            </a:r>
            <a:r>
              <a:rPr lang="ru-RU" dirty="0" err="1"/>
              <a:t>Бруна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843188" y="4860215"/>
            <a:ext cx="4696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Установка для ректификации а- колонкой </a:t>
            </a:r>
            <a:r>
              <a:rPr lang="ru-RU" dirty="0" err="1"/>
              <a:t>Вигре</a:t>
            </a:r>
            <a:r>
              <a:rPr lang="ru-RU" dirty="0"/>
              <a:t>, б – насадочной колонной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6086" y="5833533"/>
            <a:ext cx="6019474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Что такое насадочные тела (массообменные насадки)?</a:t>
            </a:r>
          </a:p>
        </p:txBody>
      </p:sp>
    </p:spTree>
    <p:extLst>
      <p:ext uri="{BB962C8B-B14F-4D97-AF65-F5344CB8AC3E}">
        <p14:creationId xmlns:p14="http://schemas.microsoft.com/office/powerpoint/2010/main" val="1146882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7152" y="1818274"/>
            <a:ext cx="2370896" cy="2899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818274"/>
            <a:ext cx="1575816" cy="2899969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Круглодонные колбы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4D25385-2F9A-627E-FD49-0AE6F1A0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570" y="170653"/>
            <a:ext cx="678533" cy="61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7512" y="5080066"/>
            <a:ext cx="44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Возможно множество модификаций, в основе которых круглодонная колба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2773" b="2570"/>
          <a:stretch/>
        </p:blipFill>
        <p:spPr>
          <a:xfrm>
            <a:off x="6165430" y="822070"/>
            <a:ext cx="4734218" cy="597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43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3815"/>
            <a:ext cx="2033187" cy="33567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642" y="1850091"/>
            <a:ext cx="2675895" cy="2930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232" y="1320648"/>
            <a:ext cx="2695588" cy="345990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Круглодонные колбы. Колбы Шленка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44D25385-2F9A-627E-FD49-0AE6F1A0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570" y="170653"/>
            <a:ext cx="678533" cy="61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92782" y="5345242"/>
            <a:ext cx="8476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Основное предназначение – работа в инертной атмосфере, хранение очищенных веществ в инертной атмосфере.</a:t>
            </a:r>
          </a:p>
        </p:txBody>
      </p:sp>
    </p:spTree>
    <p:extLst>
      <p:ext uri="{BB962C8B-B14F-4D97-AF65-F5344CB8AC3E}">
        <p14:creationId xmlns:p14="http://schemas.microsoft.com/office/powerpoint/2010/main" val="4167958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868" t="21980" r="27264" b="10768"/>
          <a:stretch/>
        </p:blipFill>
        <p:spPr>
          <a:xfrm>
            <a:off x="3493008" y="814299"/>
            <a:ext cx="4590288" cy="5976797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7827264" y="1133715"/>
            <a:ext cx="1972906" cy="3657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883024" y="-109695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инертной атмосфере с использованием линии Шленка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44D25385-2F9A-627E-FD49-0AE6F1A0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570" y="170653"/>
            <a:ext cx="678533" cy="61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2676144" y="2010480"/>
            <a:ext cx="1972906" cy="3657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172968" y="1306392"/>
            <a:ext cx="1972906" cy="3657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630424" y="3013272"/>
            <a:ext cx="1972906" cy="3657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630424" y="5412048"/>
            <a:ext cx="1972906" cy="3657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676144" y="4148059"/>
            <a:ext cx="2904495" cy="5384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885151" y="953917"/>
            <a:ext cx="172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Подача аргона в систему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80298" y="975326"/>
            <a:ext cx="172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Подвод вакуума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16236" y="1723890"/>
            <a:ext cx="172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Счетчик пузырьков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74392" y="2809263"/>
            <a:ext cx="172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Ловушка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222" y="3580363"/>
            <a:ext cx="2605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Колба Шленка, закрытая </a:t>
            </a:r>
            <a:r>
              <a:rPr lang="ru-RU" dirty="0" err="1"/>
              <a:t>септой</a:t>
            </a:r>
            <a:r>
              <a:rPr lang="ru-RU" dirty="0"/>
              <a:t> и помещенная в баню для охлаждения жидким азотом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97092" y="5103825"/>
            <a:ext cx="172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Масляный насос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7321296" y="3543787"/>
            <a:ext cx="1972906" cy="3657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4202" y="3257197"/>
            <a:ext cx="172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Шприцевой насос</a:t>
            </a:r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7091416" y="1831037"/>
            <a:ext cx="1972906" cy="3657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021286" y="1563672"/>
            <a:ext cx="172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Трехходовой кран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37679" y="5237311"/>
            <a:ext cx="3440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Для чего в этой системе нужен масляный насос?</a:t>
            </a:r>
          </a:p>
        </p:txBody>
      </p:sp>
    </p:spTree>
    <p:extLst>
      <p:ext uri="{BB962C8B-B14F-4D97-AF65-F5344CB8AC3E}">
        <p14:creationId xmlns:p14="http://schemas.microsoft.com/office/powerpoint/2010/main" val="311633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87" y="1966759"/>
            <a:ext cx="1915182" cy="3272754"/>
          </a:xfrm>
          <a:prstGeom prst="rect">
            <a:avLst/>
          </a:prstGeom>
        </p:spPr>
      </p:pic>
      <p:pic>
        <p:nvPicPr>
          <p:cNvPr id="1026" name="Picture 2" descr="Колба Бунзена с тубусом для вакуумной филь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4" r="26317"/>
          <a:stretch/>
        </p:blipFill>
        <p:spPr bwMode="auto">
          <a:xfrm>
            <a:off x="4453453" y="783243"/>
            <a:ext cx="2255707" cy="377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09" y="1004063"/>
            <a:ext cx="1603350" cy="226893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Плоскодонные колбы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D25385-2F9A-627E-FD49-0AE6F1A0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570" y="170653"/>
            <a:ext cx="678533" cy="61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104035" y="3569491"/>
            <a:ext cx="2579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Плоскодонная колба</a:t>
            </a:r>
          </a:p>
          <a:p>
            <a:pPr algn="ctr"/>
            <a:r>
              <a:rPr lang="ru-RU" dirty="0"/>
              <a:t>Удобна, но архаична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7559" y="5356889"/>
            <a:ext cx="2579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Колба </a:t>
            </a:r>
            <a:r>
              <a:rPr lang="ru-RU" dirty="0" err="1"/>
              <a:t>Эрленмейера</a:t>
            </a:r>
            <a:endParaRPr lang="ru-RU" dirty="0"/>
          </a:p>
          <a:p>
            <a:pPr algn="ctr"/>
            <a:r>
              <a:rPr lang="ru-RU" dirty="0"/>
              <a:t>«Рабочая лошадка» для многих целей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1387" y="4553713"/>
            <a:ext cx="2579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Колба Бунзена</a:t>
            </a:r>
          </a:p>
          <a:p>
            <a:pPr algn="ctr"/>
            <a:r>
              <a:rPr lang="ru-RU" dirty="0"/>
              <a:t>Незаменима при фильтровании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25486" t="6713" r="31370" b="16166"/>
          <a:stretch/>
        </p:blipFill>
        <p:spPr>
          <a:xfrm>
            <a:off x="7303630" y="1078365"/>
            <a:ext cx="2182596" cy="52018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445393" y="3200159"/>
            <a:ext cx="257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не так на фото?</a:t>
            </a:r>
          </a:p>
        </p:txBody>
      </p:sp>
    </p:spTree>
    <p:extLst>
      <p:ext uri="{BB962C8B-B14F-4D97-AF65-F5344CB8AC3E}">
        <p14:creationId xmlns:p14="http://schemas.microsoft.com/office/powerpoint/2010/main" val="2814919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Электрохимические «реакторы»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4D25385-2F9A-627E-FD49-0AE6F1A0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570" y="170653"/>
            <a:ext cx="678533" cy="61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0069" t="8854" r="17053" b="15666"/>
          <a:stretch/>
        </p:blipFill>
        <p:spPr>
          <a:xfrm>
            <a:off x="883024" y="2123262"/>
            <a:ext cx="4014216" cy="31181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024" y="5464454"/>
            <a:ext cx="401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Разделенная электрохимическая ячейка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-2676" t="25829" r="10330" b="8383"/>
          <a:stretch/>
        </p:blipFill>
        <p:spPr>
          <a:xfrm>
            <a:off x="8782842" y="2123262"/>
            <a:ext cx="2664994" cy="34655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7520" y="5787619"/>
            <a:ext cx="5200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Неразделенные электрохимические ячейки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r="15563" b="13436"/>
          <a:stretch/>
        </p:blipFill>
        <p:spPr>
          <a:xfrm>
            <a:off x="6247520" y="2123262"/>
            <a:ext cx="2535322" cy="346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9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Холодильники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4D25385-2F9A-627E-FD49-0AE6F1A0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570" y="170653"/>
            <a:ext cx="678533" cy="61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9"/>
          <a:stretch/>
        </p:blipFill>
        <p:spPr bwMode="auto">
          <a:xfrm>
            <a:off x="562984" y="1574622"/>
            <a:ext cx="6967322" cy="440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66888" y="1004063"/>
            <a:ext cx="40142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Холодильники</a:t>
            </a:r>
          </a:p>
          <a:p>
            <a:pPr algn="ctr"/>
            <a:r>
              <a:rPr lang="ru-RU" i="1" dirty="0"/>
              <a:t>а, б </a:t>
            </a:r>
            <a:r>
              <a:rPr lang="ru-RU" dirty="0"/>
              <a:t>– воздушные холодильники</a:t>
            </a:r>
          </a:p>
          <a:p>
            <a:r>
              <a:rPr lang="ru-RU" dirty="0"/>
              <a:t>Не используются как обратные, охлаждают горячие пары</a:t>
            </a:r>
          </a:p>
          <a:p>
            <a:pPr algn="ctr"/>
            <a:r>
              <a:rPr lang="ru-RU" i="1" dirty="0"/>
              <a:t>в</a:t>
            </a:r>
            <a:r>
              <a:rPr lang="ru-RU" dirty="0"/>
              <a:t> - холодильник Либиха</a:t>
            </a:r>
          </a:p>
          <a:p>
            <a:r>
              <a:rPr lang="ru-RU" dirty="0"/>
              <a:t>Плох как обратный, используется в перегонке</a:t>
            </a:r>
          </a:p>
          <a:p>
            <a:pPr algn="ctr"/>
            <a:r>
              <a:rPr lang="ru-RU" i="1" dirty="0"/>
              <a:t>г</a:t>
            </a:r>
            <a:r>
              <a:rPr lang="ru-RU" dirty="0"/>
              <a:t> – холодильник Аллина</a:t>
            </a:r>
          </a:p>
          <a:p>
            <a:r>
              <a:rPr lang="ru-RU" dirty="0"/>
              <a:t>Стандартный обратный холодильник</a:t>
            </a:r>
          </a:p>
          <a:p>
            <a:pPr algn="ctr"/>
            <a:r>
              <a:rPr lang="ru-RU" i="1" dirty="0"/>
              <a:t>д</a:t>
            </a:r>
            <a:r>
              <a:rPr lang="ru-RU" dirty="0"/>
              <a:t> – холодильник Грэхема</a:t>
            </a:r>
          </a:p>
          <a:p>
            <a:r>
              <a:rPr lang="ru-RU" dirty="0"/>
              <a:t>Нисходящий холодильник</a:t>
            </a:r>
          </a:p>
          <a:p>
            <a:pPr algn="ctr"/>
            <a:r>
              <a:rPr lang="ru-RU" i="1" dirty="0"/>
              <a:t>е</a:t>
            </a:r>
            <a:r>
              <a:rPr lang="ru-RU" dirty="0"/>
              <a:t> – холодильник </a:t>
            </a:r>
            <a:r>
              <a:rPr lang="ru-RU" dirty="0" err="1"/>
              <a:t>Штеделера</a:t>
            </a:r>
            <a:endParaRPr lang="ru-RU" dirty="0"/>
          </a:p>
          <a:p>
            <a:r>
              <a:rPr lang="ru-RU" dirty="0"/>
              <a:t>Высокоэффективный нисходящий</a:t>
            </a:r>
          </a:p>
          <a:p>
            <a:pPr algn="ctr"/>
            <a:r>
              <a:rPr lang="ru-RU" i="1" dirty="0"/>
              <a:t>ж</a:t>
            </a:r>
            <a:r>
              <a:rPr lang="ru-RU" dirty="0"/>
              <a:t> – холодильник </a:t>
            </a:r>
            <a:r>
              <a:rPr lang="ru-RU" dirty="0" err="1"/>
              <a:t>Димрота</a:t>
            </a:r>
            <a:endParaRPr lang="ru-RU" dirty="0"/>
          </a:p>
          <a:p>
            <a:r>
              <a:rPr lang="ru-RU" dirty="0"/>
              <a:t>Обратный для высококипящих веществ</a:t>
            </a:r>
          </a:p>
          <a:p>
            <a:pPr algn="ctr"/>
            <a:r>
              <a:rPr lang="ru-RU" i="1" dirty="0"/>
              <a:t>з</a:t>
            </a:r>
            <a:r>
              <a:rPr lang="ru-RU" dirty="0"/>
              <a:t> – высокоэффективный (интенсивный) холодильник</a:t>
            </a:r>
          </a:p>
          <a:p>
            <a:r>
              <a:rPr lang="ru-RU" dirty="0"/>
              <a:t>Для низкокипящих веществ</a:t>
            </a:r>
          </a:p>
          <a:p>
            <a:pPr algn="ctr"/>
            <a:r>
              <a:rPr lang="ru-RU" i="1" dirty="0"/>
              <a:t>и</a:t>
            </a:r>
            <a:r>
              <a:rPr lang="ru-RU" dirty="0"/>
              <a:t> – погружной холодильник (палец)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8431" y="6098937"/>
            <a:ext cx="401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Когда какой будете использовать?</a:t>
            </a:r>
          </a:p>
        </p:txBody>
      </p:sp>
    </p:spTree>
    <p:extLst>
      <p:ext uri="{BB962C8B-B14F-4D97-AF65-F5344CB8AC3E}">
        <p14:creationId xmlns:p14="http://schemas.microsoft.com/office/powerpoint/2010/main" val="208965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83024" y="-102367"/>
            <a:ext cx="10564813" cy="11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Воронки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5115" b="18973"/>
          <a:stretch/>
        </p:blipFill>
        <p:spPr>
          <a:xfrm>
            <a:off x="70283" y="120720"/>
            <a:ext cx="1184937" cy="66252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4D25385-2F9A-627E-FD49-0AE6F1A0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570" y="170653"/>
            <a:ext cx="678533" cy="61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37" y="1004063"/>
            <a:ext cx="2277543" cy="28053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9188" y="1380546"/>
            <a:ext cx="851400" cy="3091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36" y="1374078"/>
            <a:ext cx="1109400" cy="31040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5624" y="1375626"/>
            <a:ext cx="1052660" cy="30959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2240" y="1375625"/>
            <a:ext cx="1154673" cy="30959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0567" y="1004063"/>
            <a:ext cx="1806000" cy="30781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137" y="3789254"/>
            <a:ext cx="2277543" cy="28298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08284" y="4751471"/>
            <a:ext cx="273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Делительные воронки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79641" y="4612971"/>
            <a:ext cx="273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Капельные воронки</a:t>
            </a:r>
          </a:p>
          <a:p>
            <a:pPr algn="ctr"/>
            <a:r>
              <a:rPr lang="ru-RU" dirty="0"/>
              <a:t>Зачем второй кран?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96295" y="4751471"/>
            <a:ext cx="2734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Давайте помечтаем</a:t>
            </a:r>
          </a:p>
          <a:p>
            <a:pPr algn="ctr"/>
            <a:r>
              <a:rPr lang="ru-RU" dirty="0"/>
              <a:t>Для чего вы бы стали использовать эти приборы?</a:t>
            </a:r>
          </a:p>
        </p:txBody>
      </p:sp>
    </p:spTree>
    <p:extLst>
      <p:ext uri="{BB962C8B-B14F-4D97-AF65-F5344CB8AC3E}">
        <p14:creationId xmlns:p14="http://schemas.microsoft.com/office/powerpoint/2010/main" val="20159650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1330</Words>
  <Application>Microsoft Office PowerPoint</Application>
  <PresentationFormat>Широкоэкранный</PresentationFormat>
  <Paragraphs>191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Лаб 19</dc:creator>
  <cp:lastModifiedBy>Владислав Кряж</cp:lastModifiedBy>
  <cp:revision>20</cp:revision>
  <dcterms:created xsi:type="dcterms:W3CDTF">2025-05-22T12:38:29Z</dcterms:created>
  <dcterms:modified xsi:type="dcterms:W3CDTF">2025-05-27T11:45:27Z</dcterms:modified>
</cp:coreProperties>
</file>