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56" r:id="rId3"/>
    <p:sldId id="263" r:id="rId4"/>
    <p:sldId id="257" r:id="rId5"/>
    <p:sldId id="275" r:id="rId6"/>
    <p:sldId id="273" r:id="rId7"/>
    <p:sldId id="274" r:id="rId8"/>
    <p:sldId id="265" r:id="rId9"/>
    <p:sldId id="271" r:id="rId10"/>
    <p:sldId id="266" r:id="rId11"/>
    <p:sldId id="272" r:id="rId12"/>
    <p:sldId id="267" r:id="rId13"/>
    <p:sldId id="268" r:id="rId14"/>
    <p:sldId id="270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>
        <p:scale>
          <a:sx n="75" d="100"/>
          <a:sy n="75" d="100"/>
        </p:scale>
        <p:origin x="893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4E7F0-8F0F-4481-ABE4-5B2163D9D88D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B897D-3B59-4DFB-BD08-9D203114D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3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230DBF-3550-479F-BE35-446D07CEFB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3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C19A6-7339-43BF-9965-8502EA1C7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213AE2-7AAB-48F8-B638-16F7AA4B8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476FE6-3170-4568-9CE4-8F558073B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20D26-6A9C-4F02-8908-E1E45795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5882C-D9F4-4A90-B153-51993765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2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55478-039F-45D1-AE25-114AEF9F6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E04577-8B92-493E-92D8-9FFB57329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68D8EB-1B62-4E95-8EA4-81940CA4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BB50F-F272-4379-B46A-D267B10D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0A9652-3322-4D35-97B5-A118CFE8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14047C-E7E4-44B4-8CA3-2146E7D65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CCE1BC-EA6D-407E-9EA4-5679E1355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0D6AE9-F9F6-4E9D-9294-FAB6A9E7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99EC6D-23CB-432E-84A5-C43A48CE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D0E09-D6EF-42AD-81EA-5B3FEB85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E4201-87D2-4C08-9B45-FF29463B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CDBA0-0D81-45D5-A355-5B8C4E6CD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9CD080-8B37-4929-AB26-236F82CD3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AA670-8E77-4E96-A136-AEBC920A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FD34F-7DB6-4D95-B8B4-C3E95B4C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06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675C2-B52C-4985-BB51-8620B88BC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643E0C-197A-4E34-B2FB-BCB479B9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4223E-28EA-43B7-AAB9-1271A2E1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33BA8-4F6D-4039-B876-95EFBD9F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0552D-CAB0-49F7-9F1F-5A50D476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8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29364-5B9E-4634-9329-010FFE2F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32D6A-F1FF-40E4-9666-98870C37E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EABB12-A737-4FE8-8E41-B0664B5ED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27797D-4F38-4E5D-B50C-8ECA3E9FC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F33793-65A6-4B97-9D5C-F4D2B2B2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359E6F-D8AE-4FF1-898D-96796EDE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9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998B0-0709-417F-A6CE-B6CE6AEF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F3B7C-32C8-4A3B-A6BC-B2A12F9F5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E9CBD4-5331-4BF0-8135-75E75FDD3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6F1548-9419-4BBC-BBF9-2AEABB507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192ECC-15ED-484E-8E2E-A63E939DB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D829F1-7537-46E6-9034-9DAA3B23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4E62B9-E83D-4898-B97D-5B3C7ADC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0EC3BB-335D-4D7B-93FB-73702E1C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45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281B-E2A1-4004-8032-50B9C0A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3C52E9-8A4B-4C80-9914-0F1462C31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07D48-BB70-4E60-ABBB-7AF8376F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E1C2D93-2E0C-4525-87DE-3E9A5A61F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1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CA87B3-9C60-421D-B24C-3C25598B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838C6F-F4D4-4760-9C7B-C616A872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74A622-3B49-4111-A869-139F51E8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9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DBF5F-E9A5-47B3-8918-B1FBE60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0C13F-4489-4DA4-8731-F41C3029B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379E7C-BA4C-4E3B-9C69-4AAE9CF30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38A626-4D49-481D-908D-ED2590F4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36C47-34B2-4DAC-9FB8-449B50EE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6471F-6CC1-40A2-86D5-E3E6D5D3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44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0B0F3-4165-4890-881A-CFC3EB66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F004CA-5729-45AE-9117-76A172354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4476B-C6F4-4FA9-9F8E-B1179A254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0B644A-AF7D-4547-A31D-8B4EAE89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0E8FE8-FBA8-4C77-9C29-E72CDE0B4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EC65EF-6E42-4394-A399-A1B59469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1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C5D9E-82CB-45B9-8723-AEA7237E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953EA-DD5D-4F19-89D2-192D95172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420D-8A84-4155-86E9-A1C1CDEFA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3274-22C2-4EC3-B0DE-F769590CAF6A}" type="datetimeFigureOut">
              <a:rPr lang="ru-RU" smtClean="0"/>
              <a:t>04.04.2025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B7C90-60B9-4C54-B888-E8E2BF1B5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E76B91-BFA9-40B3-8CDD-E23C3504B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E9790-A1E9-41A0-9AE0-C8EC9076A0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7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pn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pn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pn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12" Type="http://schemas.openxmlformats.org/officeDocument/2006/relationships/image" Target="../media/image29.pn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png"/><Relationship Id="rId5" Type="http://schemas.openxmlformats.org/officeDocument/2006/relationships/image" Target="../media/image11.jpg"/><Relationship Id="rId1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6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8.png"/><Relationship Id="rId1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12" Type="http://schemas.openxmlformats.org/officeDocument/2006/relationships/image" Target="../media/image27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6.png"/><Relationship Id="rId5" Type="http://schemas.openxmlformats.org/officeDocument/2006/relationships/image" Target="../media/image11.jp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5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0" Type="http://schemas.openxmlformats.org/officeDocument/2006/relationships/image" Target="../media/image11.jp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0" Type="http://schemas.openxmlformats.org/officeDocument/2006/relationships/image" Target="../media/image11.jp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openxmlformats.org/officeDocument/2006/relationships/image" Target="../media/image11.jpg"/><Relationship Id="rId1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png"/><Relationship Id="rId5" Type="http://schemas.openxmlformats.org/officeDocument/2006/relationships/image" Target="../media/image11.jpg"/><Relationship Id="rId10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D646F-D612-45D5-9AAD-F9EE92A06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2290102"/>
            <a:ext cx="11343860" cy="2277796"/>
          </a:xfrm>
        </p:spPr>
        <p:txBody>
          <a:bodyPr anchor="ctr"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Использование различных восстановительных агентов в реакции восстановительного </a:t>
            </a:r>
            <a:r>
              <a:rPr lang="ru-RU" dirty="0" err="1"/>
              <a:t>аминирования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73361B-8676-487D-AEBB-E1F808A17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7" y="385011"/>
            <a:ext cx="1553319" cy="15606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6DDE4C-694B-407D-ABD6-1A228D6FF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88" y="241009"/>
            <a:ext cx="1848615" cy="1848615"/>
          </a:xfrm>
          <a:prstGeom prst="rect">
            <a:avLst/>
          </a:prstGeom>
        </p:spPr>
      </p:pic>
      <p:pic>
        <p:nvPicPr>
          <p:cNvPr id="7" name="Picture 232">
            <a:extLst>
              <a:ext uri="{FF2B5EF4-FFF2-40B4-BE49-F238E27FC236}">
                <a16:creationId xmlns:a16="http://schemas.microsoft.com/office/drawing/2014/main" id="{62A8C6C8-E078-458C-ABE7-19C7768A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23" y="692714"/>
            <a:ext cx="3025754" cy="7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438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748627"/>
              </p:ext>
            </p:extLst>
          </p:nvPr>
        </p:nvGraphicFramePr>
        <p:xfrm>
          <a:off x="514350" y="177282"/>
          <a:ext cx="11315700" cy="3489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Селективность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792988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Экономичность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578425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A87B778-EF91-4841-9ADA-FA8F09C416E4}"/>
              </a:ext>
            </a:extLst>
          </p:cNvPr>
          <p:cNvGrpSpPr/>
          <p:nvPr/>
        </p:nvGrpSpPr>
        <p:grpSpPr>
          <a:xfrm>
            <a:off x="11024515" y="405044"/>
            <a:ext cx="455241" cy="602465"/>
            <a:chOff x="6262827" y="4142286"/>
            <a:chExt cx="855071" cy="137380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5076EE78-BE60-4699-8DA5-C08EA3E336B8}"/>
                </a:ext>
              </a:extLst>
            </p:cNvPr>
            <p:cNvGrpSpPr/>
            <p:nvPr/>
          </p:nvGrpSpPr>
          <p:grpSpPr>
            <a:xfrm>
              <a:off x="6262827" y="4142286"/>
              <a:ext cx="855071" cy="1373808"/>
              <a:chOff x="6262827" y="4142286"/>
              <a:chExt cx="855071" cy="137380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8B77CF1-B3F7-489F-8D43-C783AD2C1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3"/>
              <a:stretch/>
            </p:blipFill>
            <p:spPr>
              <a:xfrm flipH="1">
                <a:off x="6262827" y="4163155"/>
                <a:ext cx="855071" cy="135293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748D755-E454-46CB-B52B-54B465D2F36D}"/>
                  </a:ext>
                </a:extLst>
              </p:cNvPr>
              <p:cNvSpPr/>
              <p:nvPr/>
            </p:nvSpPr>
            <p:spPr>
              <a:xfrm>
                <a:off x="6277881" y="4142286"/>
                <a:ext cx="762187" cy="7464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11607271-9472-4515-AE30-C22E1E280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95990" y="4740045"/>
            <a:ext cx="584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CS ChemDraw Drawing" r:id="rId6" imgW="583940" imgH="487806" progId="ChemDraw.Document.6.0">
                    <p:embed/>
                  </p:oleObj>
                </mc:Choice>
                <mc:Fallback>
                  <p:oleObj name="CS ChemDraw Drawing" r:id="rId6" imgW="583940" imgH="487806" progId="ChemDraw.Document.6.0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11607271-9472-4515-AE30-C22E1E2805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95990" y="4740045"/>
                          <a:ext cx="584200" cy="487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519ECB-D5A0-4314-B158-B9A3115FF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433" y="2293387"/>
            <a:ext cx="588159" cy="5715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D2C75F-C324-4F76-A9DC-2B72AFCA5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269" y="2293387"/>
            <a:ext cx="588159" cy="571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6EBF24-CC6C-410A-82C4-92F98A7A3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32" y="2293387"/>
            <a:ext cx="588159" cy="571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968FEB-5111-41C7-A885-F2A48E49E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33" y="2293387"/>
            <a:ext cx="588159" cy="5715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77575C-218A-4839-B89E-E01D5738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2293387"/>
            <a:ext cx="588159" cy="571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AE7FA5-D039-4EBA-8942-D2A9C8EA9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271" y="2293387"/>
            <a:ext cx="588159" cy="571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76D71C-0EAF-442E-995F-EA163BD88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395" y="2293387"/>
            <a:ext cx="531071" cy="4968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8CBFB2-F846-4153-9B5A-AB07C3217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2274337"/>
            <a:ext cx="531071" cy="4968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01C52B-3EDE-4D83-8257-894313764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3054003"/>
            <a:ext cx="531071" cy="4968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5339C3-2BBD-445D-87FE-4FBDBBA17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2" y="3054003"/>
            <a:ext cx="531071" cy="4968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52A9E9-EC70-4ED5-8AA6-EF2F7A64D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954" y="3054003"/>
            <a:ext cx="531071" cy="4968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8D321C8-0355-4EB9-BC87-30A26E097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95" y="3016611"/>
            <a:ext cx="588159" cy="5715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02E394B-9096-49E6-BD41-931FD7142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080" y="3016611"/>
            <a:ext cx="588159" cy="5715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95E775A-6F8A-4417-BE03-B25629F3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634" y="3016611"/>
            <a:ext cx="588159" cy="571591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C8E97516-F3B2-4BF0-8650-A83291857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9058" y="3054003"/>
            <a:ext cx="531071" cy="49680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846BCD4-65ED-4798-B908-CE707D127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933" y="3016611"/>
            <a:ext cx="588159" cy="571591"/>
          </a:xfrm>
          <a:prstGeom prst="rect">
            <a:avLst/>
          </a:prstGeom>
        </p:spPr>
      </p:pic>
      <p:sp>
        <p:nvSpPr>
          <p:cNvPr id="41" name="Правая фигурная скобка 40">
            <a:extLst>
              <a:ext uri="{FF2B5EF4-FFF2-40B4-BE49-F238E27FC236}">
                <a16:creationId xmlns:a16="http://schemas.microsoft.com/office/drawing/2014/main" id="{0BFBA463-C972-42BA-8797-8C71D6CD70F5}"/>
              </a:ext>
            </a:extLst>
          </p:cNvPr>
          <p:cNvSpPr/>
          <p:nvPr/>
        </p:nvSpPr>
        <p:spPr>
          <a:xfrm rot="5400000" flipV="1">
            <a:off x="8803988" y="2178835"/>
            <a:ext cx="294260" cy="3516137"/>
          </a:xfrm>
          <a:prstGeom prst="rightBrace">
            <a:avLst>
              <a:gd name="adj1" fmla="val 74921"/>
              <a:gd name="adj2" fmla="val 5055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128" name="Picture 8" descr="Симпатичные облака векторные иллюстрации рисунок Голубое мультипликационное  облако с милой печатью лица или | Премиум векторы">
            <a:extLst>
              <a:ext uri="{FF2B5EF4-FFF2-40B4-BE49-F238E27FC236}">
                <a16:creationId xmlns:a16="http://schemas.microsoft.com/office/drawing/2014/main" id="{0C29CF75-F22B-45CC-A64F-572A1CD31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" t="26612" r="7936" b="17411"/>
          <a:stretch/>
        </p:blipFill>
        <p:spPr bwMode="auto">
          <a:xfrm>
            <a:off x="6859166" y="4331893"/>
            <a:ext cx="3707828" cy="2373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5172683F-6D93-4F58-8AC3-F7AD309A130A}"/>
              </a:ext>
            </a:extLst>
          </p:cNvPr>
          <p:cNvSpPr txBox="1">
            <a:spLocks/>
          </p:cNvSpPr>
          <p:nvPr/>
        </p:nvSpPr>
        <p:spPr>
          <a:xfrm>
            <a:off x="-1789275" y="4187127"/>
            <a:ext cx="11343860" cy="22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Газообразные восстановители!</a:t>
            </a:r>
          </a:p>
          <a:p>
            <a:r>
              <a:rPr lang="ru-RU" sz="4000" dirty="0"/>
              <a:t>Нет твердых отходов</a:t>
            </a:r>
          </a:p>
        </p:txBody>
      </p:sp>
    </p:spTree>
    <p:extLst>
      <p:ext uri="{BB962C8B-B14F-4D97-AF65-F5344CB8AC3E}">
        <p14:creationId xmlns:p14="http://schemas.microsoft.com/office/powerpoint/2010/main" val="195976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08782"/>
              </p:ext>
            </p:extLst>
          </p:nvPr>
        </p:nvGraphicFramePr>
        <p:xfrm>
          <a:off x="514350" y="177282"/>
          <a:ext cx="11315700" cy="34892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Селективность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792988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Экономичность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578425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A87B778-EF91-4841-9ADA-FA8F09C416E4}"/>
              </a:ext>
            </a:extLst>
          </p:cNvPr>
          <p:cNvGrpSpPr/>
          <p:nvPr/>
        </p:nvGrpSpPr>
        <p:grpSpPr>
          <a:xfrm>
            <a:off x="11024515" y="405044"/>
            <a:ext cx="455241" cy="602465"/>
            <a:chOff x="6262827" y="4142286"/>
            <a:chExt cx="855071" cy="137380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5076EE78-BE60-4699-8DA5-C08EA3E336B8}"/>
                </a:ext>
              </a:extLst>
            </p:cNvPr>
            <p:cNvGrpSpPr/>
            <p:nvPr/>
          </p:nvGrpSpPr>
          <p:grpSpPr>
            <a:xfrm>
              <a:off x="6262827" y="4142286"/>
              <a:ext cx="855071" cy="1373808"/>
              <a:chOff x="6262827" y="4142286"/>
              <a:chExt cx="855071" cy="137380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8B77CF1-B3F7-489F-8D43-C783AD2C1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3"/>
              <a:stretch/>
            </p:blipFill>
            <p:spPr>
              <a:xfrm flipH="1">
                <a:off x="6262827" y="4163155"/>
                <a:ext cx="855071" cy="135293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748D755-E454-46CB-B52B-54B465D2F36D}"/>
                  </a:ext>
                </a:extLst>
              </p:cNvPr>
              <p:cNvSpPr/>
              <p:nvPr/>
            </p:nvSpPr>
            <p:spPr>
              <a:xfrm>
                <a:off x="6277881" y="4142286"/>
                <a:ext cx="762187" cy="7464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11607271-9472-4515-AE30-C22E1E280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95990" y="4740045"/>
            <a:ext cx="584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3" name="CS ChemDraw Drawing" r:id="rId6" imgW="583940" imgH="487806" progId="ChemDraw.Document.6.0">
                    <p:embed/>
                  </p:oleObj>
                </mc:Choice>
                <mc:Fallback>
                  <p:oleObj name="CS ChemDraw Drawing" r:id="rId6" imgW="583940" imgH="487806" progId="ChemDraw.Document.6.0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11607271-9472-4515-AE30-C22E1E2805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95990" y="4740045"/>
                          <a:ext cx="584200" cy="487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519ECB-D5A0-4314-B158-B9A3115FF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433" y="2293387"/>
            <a:ext cx="588159" cy="5715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D2C75F-C324-4F76-A9DC-2B72AFCA5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269" y="2293387"/>
            <a:ext cx="588159" cy="571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6EBF24-CC6C-410A-82C4-92F98A7A3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32" y="2293387"/>
            <a:ext cx="588159" cy="571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968FEB-5111-41C7-A885-F2A48E49E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33" y="2293387"/>
            <a:ext cx="588159" cy="5715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77575C-218A-4839-B89E-E01D5738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2293387"/>
            <a:ext cx="588159" cy="571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AE7FA5-D039-4EBA-8942-D2A9C8EA9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271" y="2293387"/>
            <a:ext cx="588159" cy="571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76D71C-0EAF-442E-995F-EA163BD88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395" y="2293387"/>
            <a:ext cx="531071" cy="4968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8CBFB2-F846-4153-9B5A-AB07C3217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2274337"/>
            <a:ext cx="531071" cy="4968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01C52B-3EDE-4D83-8257-894313764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3054003"/>
            <a:ext cx="531071" cy="4968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5339C3-2BBD-445D-87FE-4FBDBBA17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2" y="3054003"/>
            <a:ext cx="531071" cy="4968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52A9E9-EC70-4ED5-8AA6-EF2F7A64D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954" y="3054003"/>
            <a:ext cx="531071" cy="4968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8D321C8-0355-4EB9-BC87-30A26E097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95" y="3016611"/>
            <a:ext cx="588159" cy="5715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02E394B-9096-49E6-BD41-931FD7142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080" y="3016611"/>
            <a:ext cx="588159" cy="5715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95E775A-6F8A-4417-BE03-B25629F3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634" y="3016611"/>
            <a:ext cx="588159" cy="571591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C8E97516-F3B2-4BF0-8650-A83291857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9058" y="3054003"/>
            <a:ext cx="531071" cy="49680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846BCD4-65ED-4798-B908-CE707D127C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5933" y="3016611"/>
            <a:ext cx="588159" cy="571591"/>
          </a:xfrm>
          <a:prstGeom prst="rect">
            <a:avLst/>
          </a:prstGeom>
        </p:spPr>
      </p:pic>
      <p:sp>
        <p:nvSpPr>
          <p:cNvPr id="41" name="Правая фигурная скобка 40">
            <a:extLst>
              <a:ext uri="{FF2B5EF4-FFF2-40B4-BE49-F238E27FC236}">
                <a16:creationId xmlns:a16="http://schemas.microsoft.com/office/drawing/2014/main" id="{0BFBA463-C972-42BA-8797-8C71D6CD70F5}"/>
              </a:ext>
            </a:extLst>
          </p:cNvPr>
          <p:cNvSpPr/>
          <p:nvPr/>
        </p:nvSpPr>
        <p:spPr>
          <a:xfrm rot="16200000">
            <a:off x="6140908" y="-1109624"/>
            <a:ext cx="294260" cy="10236808"/>
          </a:xfrm>
          <a:prstGeom prst="rightBrace">
            <a:avLst>
              <a:gd name="adj1" fmla="val 74921"/>
              <a:gd name="adj2" fmla="val 534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226D-52AF-404D-9DDD-A0444BAF51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9632" y="4155910"/>
            <a:ext cx="3717713" cy="2399543"/>
          </a:xfrm>
          <a:prstGeom prst="rect">
            <a:avLst/>
          </a:prstGeom>
        </p:spPr>
      </p:pic>
      <p:pic>
        <p:nvPicPr>
          <p:cNvPr id="12293" name="Picture 5" descr="Палец вверх – Бесплатные иконки: Социальное">
            <a:extLst>
              <a:ext uri="{FF2B5EF4-FFF2-40B4-BE49-F238E27FC236}">
                <a16:creationId xmlns:a16="http://schemas.microsoft.com/office/drawing/2014/main" id="{DFB0CCC0-9D81-41BB-A9D6-3F27D03F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74" y="4178990"/>
            <a:ext cx="602272" cy="6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Палец вверх – Бесплатные иконки: Социальное">
            <a:extLst>
              <a:ext uri="{FF2B5EF4-FFF2-40B4-BE49-F238E27FC236}">
                <a16:creationId xmlns:a16="http://schemas.microsoft.com/office/drawing/2014/main" id="{C3F8101A-A06C-4A2F-B63C-066F65A59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74" y="4820684"/>
            <a:ext cx="602272" cy="6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Палец вверх – Бесплатные иконки: Социальное">
            <a:extLst>
              <a:ext uri="{FF2B5EF4-FFF2-40B4-BE49-F238E27FC236}">
                <a16:creationId xmlns:a16="http://schemas.microsoft.com/office/drawing/2014/main" id="{1F0A6E86-11BD-4B29-A9C7-C53BDE23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74" y="5481476"/>
            <a:ext cx="602272" cy="6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4406DA-A04F-40A1-A1F6-D62B6154DB73}"/>
              </a:ext>
            </a:extLst>
          </p:cNvPr>
          <p:cNvSpPr txBox="1"/>
          <p:nvPr/>
        </p:nvSpPr>
        <p:spPr>
          <a:xfrm flipH="1">
            <a:off x="6241356" y="4218248"/>
            <a:ext cx="324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Дешевый реагент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BC8A0C2-B071-46F6-98CA-0310E5F28391}"/>
              </a:ext>
            </a:extLst>
          </p:cNvPr>
          <p:cNvSpPr txBox="1"/>
          <p:nvPr/>
        </p:nvSpPr>
        <p:spPr>
          <a:xfrm flipH="1">
            <a:off x="6241356" y="4899736"/>
            <a:ext cx="324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 фактор </a:t>
            </a:r>
            <a:r>
              <a:rPr lang="en-US" sz="2800" dirty="0"/>
              <a:t>&lt;1</a:t>
            </a:r>
            <a:endParaRPr lang="ru-RU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C4371A-C6F3-4196-8396-4F10F6D807E5}"/>
              </a:ext>
            </a:extLst>
          </p:cNvPr>
          <p:cNvSpPr txBox="1"/>
          <p:nvPr/>
        </p:nvSpPr>
        <p:spPr>
          <a:xfrm flipH="1">
            <a:off x="6241356" y="5581224"/>
            <a:ext cx="532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Отходы = фосфатные удобрения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069457-1B63-4959-BB9E-77007896F652}"/>
              </a:ext>
            </a:extLst>
          </p:cNvPr>
          <p:cNvSpPr txBox="1"/>
          <p:nvPr/>
        </p:nvSpPr>
        <p:spPr>
          <a:xfrm>
            <a:off x="50162" y="64293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Org. Lett.</a:t>
            </a:r>
            <a:r>
              <a:rPr lang="nn-NO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 2022, 24, 42, 7717–7721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03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83901"/>
              </p:ext>
            </p:extLst>
          </p:nvPr>
        </p:nvGraphicFramePr>
        <p:xfrm>
          <a:off x="514350" y="177282"/>
          <a:ext cx="11315700" cy="42401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Селективность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792988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Экономичность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578425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Обработка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822428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A87B778-EF91-4841-9ADA-FA8F09C416E4}"/>
              </a:ext>
            </a:extLst>
          </p:cNvPr>
          <p:cNvGrpSpPr/>
          <p:nvPr/>
        </p:nvGrpSpPr>
        <p:grpSpPr>
          <a:xfrm>
            <a:off x="11024515" y="405044"/>
            <a:ext cx="455241" cy="602465"/>
            <a:chOff x="6262827" y="4142286"/>
            <a:chExt cx="855071" cy="137380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5076EE78-BE60-4699-8DA5-C08EA3E336B8}"/>
                </a:ext>
              </a:extLst>
            </p:cNvPr>
            <p:cNvGrpSpPr/>
            <p:nvPr/>
          </p:nvGrpSpPr>
          <p:grpSpPr>
            <a:xfrm>
              <a:off x="6262827" y="4142286"/>
              <a:ext cx="855071" cy="1373808"/>
              <a:chOff x="6262827" y="4142286"/>
              <a:chExt cx="855071" cy="137380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8B77CF1-B3F7-489F-8D43-C783AD2C1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3"/>
              <a:stretch/>
            </p:blipFill>
            <p:spPr>
              <a:xfrm flipH="1">
                <a:off x="6262827" y="4163155"/>
                <a:ext cx="855071" cy="135293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748D755-E454-46CB-B52B-54B465D2F36D}"/>
                  </a:ext>
                </a:extLst>
              </p:cNvPr>
              <p:cNvSpPr/>
              <p:nvPr/>
            </p:nvSpPr>
            <p:spPr>
              <a:xfrm>
                <a:off x="6277881" y="4142286"/>
                <a:ext cx="762187" cy="7464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11607271-9472-4515-AE30-C22E1E280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95990" y="4740045"/>
            <a:ext cx="584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CS ChemDraw Drawing" r:id="rId6" imgW="583940" imgH="487806" progId="ChemDraw.Document.6.0">
                    <p:embed/>
                  </p:oleObj>
                </mc:Choice>
                <mc:Fallback>
                  <p:oleObj name="CS ChemDraw Drawing" r:id="rId6" imgW="583940" imgH="487806" progId="ChemDraw.Document.6.0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11607271-9472-4515-AE30-C22E1E2805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95990" y="4740045"/>
                          <a:ext cx="584200" cy="487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519ECB-D5A0-4314-B158-B9A3115FF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433" y="2293387"/>
            <a:ext cx="588159" cy="5715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D2C75F-C324-4F76-A9DC-2B72AFCA5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269" y="2293387"/>
            <a:ext cx="588159" cy="571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6EBF24-CC6C-410A-82C4-92F98A7A3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32" y="2293387"/>
            <a:ext cx="588159" cy="571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968FEB-5111-41C7-A885-F2A48E49E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33" y="2293387"/>
            <a:ext cx="588159" cy="5715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77575C-218A-4839-B89E-E01D5738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2293387"/>
            <a:ext cx="588159" cy="571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AE7FA5-D039-4EBA-8942-D2A9C8EA9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271" y="2293387"/>
            <a:ext cx="588159" cy="571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76D71C-0EAF-442E-995F-EA163BD88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395" y="2293387"/>
            <a:ext cx="531071" cy="4968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8CBFB2-F846-4153-9B5A-AB07C3217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2274337"/>
            <a:ext cx="531071" cy="4968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01C52B-3EDE-4D83-8257-894313764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3054003"/>
            <a:ext cx="531071" cy="4968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F78CB48-BF9D-423D-9104-3114F7F32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3833669"/>
            <a:ext cx="531071" cy="4968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A33020-3178-4540-822E-D9133BA440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2" y="3833669"/>
            <a:ext cx="531071" cy="4968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5339C3-2BBD-445D-87FE-4FBDBBA17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2" y="3054003"/>
            <a:ext cx="531071" cy="4968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9F8C36-C478-46C2-8FC6-BD63AC937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954" y="3833669"/>
            <a:ext cx="531071" cy="4968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52A9E9-EC70-4ED5-8AA6-EF2F7A64D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954" y="3054003"/>
            <a:ext cx="531071" cy="4968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E7E4C36-C427-4D91-8B1F-C90576F53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798" y="3054003"/>
            <a:ext cx="531071" cy="4968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7BCD1EF-DF5F-40CD-8C2C-B83A7B1A2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510" y="3698340"/>
            <a:ext cx="588159" cy="5715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1ED3D0B-1AB3-43D7-81F3-43C2C2EE3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95" y="3796277"/>
            <a:ext cx="588159" cy="5715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8D321C8-0355-4EB9-BC87-30A26E097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95" y="3016611"/>
            <a:ext cx="588159" cy="5715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7B0878-932F-43F7-8684-BE59254B4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080" y="3796277"/>
            <a:ext cx="588159" cy="5715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02E394B-9096-49E6-BD41-931FD7142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080" y="3016611"/>
            <a:ext cx="588159" cy="5715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F789D86-F0C1-4179-82C2-E72A0F777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634" y="3796277"/>
            <a:ext cx="588159" cy="5715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95E775A-6F8A-4417-BE03-B25629F3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634" y="3016611"/>
            <a:ext cx="588159" cy="571591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C8E97516-F3B2-4BF0-8650-A83291857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9058" y="3054003"/>
            <a:ext cx="531071" cy="49680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30EABD4-20AB-4BD1-BEE3-C174B3770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5389" y="3833669"/>
            <a:ext cx="531071" cy="49680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F59F152-472C-42E0-A946-BEBA0BC84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955" y="3910749"/>
            <a:ext cx="531071" cy="496808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366539F-53BB-4AEC-AC46-DCFB528D5A9A}"/>
              </a:ext>
            </a:extLst>
          </p:cNvPr>
          <p:cNvCxnSpPr/>
          <p:nvPr/>
        </p:nvCxnSpPr>
        <p:spPr>
          <a:xfrm flipV="1">
            <a:off x="6385851" y="3755637"/>
            <a:ext cx="461989" cy="5342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52" name="Picture 8" descr="Пнг Мусор 24 фото">
            <a:extLst>
              <a:ext uri="{FF2B5EF4-FFF2-40B4-BE49-F238E27FC236}">
                <a16:creationId xmlns:a16="http://schemas.microsoft.com/office/drawing/2014/main" id="{65555A26-9479-4DAE-9C28-2F9B1725C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44" y="4857642"/>
            <a:ext cx="3546658" cy="189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авая фигурная скобка 53">
            <a:extLst>
              <a:ext uri="{FF2B5EF4-FFF2-40B4-BE49-F238E27FC236}">
                <a16:creationId xmlns:a16="http://schemas.microsoft.com/office/drawing/2014/main" id="{9522092F-0CD1-4360-B22D-F58FF4A0590E}"/>
              </a:ext>
            </a:extLst>
          </p:cNvPr>
          <p:cNvSpPr/>
          <p:nvPr/>
        </p:nvSpPr>
        <p:spPr>
          <a:xfrm rot="5400000" flipV="1">
            <a:off x="4679213" y="2424533"/>
            <a:ext cx="422131" cy="4609497"/>
          </a:xfrm>
          <a:prstGeom prst="rightBrace">
            <a:avLst>
              <a:gd name="adj1" fmla="val 74921"/>
              <a:gd name="adj2" fmla="val 5342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3EED52-8793-47A8-9F29-DBB45B866422}"/>
              </a:ext>
            </a:extLst>
          </p:cNvPr>
          <p:cNvSpPr txBox="1"/>
          <p:nvPr/>
        </p:nvSpPr>
        <p:spPr>
          <a:xfrm flipH="1">
            <a:off x="6449235" y="5413639"/>
            <a:ext cx="573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Твердые отходы = нужна экстракция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078AEE9-E866-4ABF-B0BA-D8ECFF2D2338}"/>
              </a:ext>
            </a:extLst>
          </p:cNvPr>
          <p:cNvSpPr txBox="1"/>
          <p:nvPr/>
        </p:nvSpPr>
        <p:spPr>
          <a:xfrm flipH="1">
            <a:off x="6454716" y="5404932"/>
            <a:ext cx="573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Твердые отходы = нужна экстракция</a:t>
            </a:r>
          </a:p>
        </p:txBody>
      </p:sp>
    </p:spTree>
    <p:extLst>
      <p:ext uri="{BB962C8B-B14F-4D97-AF65-F5344CB8AC3E}">
        <p14:creationId xmlns:p14="http://schemas.microsoft.com/office/powerpoint/2010/main" val="21339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895740"/>
              </p:ext>
            </p:extLst>
          </p:nvPr>
        </p:nvGraphicFramePr>
        <p:xfrm>
          <a:off x="514350" y="177282"/>
          <a:ext cx="11315700" cy="6493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3003816">
                <a:tc gridSpan="9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Горючесть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455562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Чувствительность к воде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19237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Токсичность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866243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A87B778-EF91-4841-9ADA-FA8F09C416E4}"/>
              </a:ext>
            </a:extLst>
          </p:cNvPr>
          <p:cNvGrpSpPr/>
          <p:nvPr/>
        </p:nvGrpSpPr>
        <p:grpSpPr>
          <a:xfrm>
            <a:off x="11024515" y="405044"/>
            <a:ext cx="455241" cy="602465"/>
            <a:chOff x="6262827" y="4142286"/>
            <a:chExt cx="855071" cy="137380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5076EE78-BE60-4699-8DA5-C08EA3E336B8}"/>
                </a:ext>
              </a:extLst>
            </p:cNvPr>
            <p:cNvGrpSpPr/>
            <p:nvPr/>
          </p:nvGrpSpPr>
          <p:grpSpPr>
            <a:xfrm>
              <a:off x="6262827" y="4142286"/>
              <a:ext cx="855071" cy="1373808"/>
              <a:chOff x="6262827" y="4142286"/>
              <a:chExt cx="855071" cy="137380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8B77CF1-B3F7-489F-8D43-C783AD2C1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3"/>
              <a:stretch/>
            </p:blipFill>
            <p:spPr>
              <a:xfrm flipH="1">
                <a:off x="6262827" y="4163155"/>
                <a:ext cx="855071" cy="135293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748D755-E454-46CB-B52B-54B465D2F36D}"/>
                  </a:ext>
                </a:extLst>
              </p:cNvPr>
              <p:cNvSpPr/>
              <p:nvPr/>
            </p:nvSpPr>
            <p:spPr>
              <a:xfrm>
                <a:off x="6277881" y="4142286"/>
                <a:ext cx="762187" cy="7464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11607271-9472-4515-AE30-C22E1E280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95990" y="4740045"/>
            <a:ext cx="584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CS ChemDraw Drawing" r:id="rId6" imgW="583940" imgH="487806" progId="ChemDraw.Document.6.0">
                    <p:embed/>
                  </p:oleObj>
                </mc:Choice>
                <mc:Fallback>
                  <p:oleObj name="CS ChemDraw Drawing" r:id="rId6" imgW="583940" imgH="487806" progId="ChemDraw.Document.6.0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11607271-9472-4515-AE30-C22E1E2805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95990" y="4740045"/>
                          <a:ext cx="584200" cy="487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4DAFC60-D97F-4304-BEB0-E4495EF23D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2941" y="4500700"/>
            <a:ext cx="366813" cy="5052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2E18C24-9042-4015-8C43-9529CDC89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7959" y="4500700"/>
            <a:ext cx="366813" cy="5052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327128A-790F-4DC4-BC47-AD4E666B7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9029" y="4470778"/>
            <a:ext cx="366813" cy="5651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BF8B1EB-B575-4060-8239-F65A5E5608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12943" y="4470778"/>
            <a:ext cx="366813" cy="5651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03EF22-D189-406E-A77A-52BA94EB46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999" y="4470778"/>
            <a:ext cx="366813" cy="56512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67F5075-0827-4FC3-A8D5-B798664DF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5839" y="4494911"/>
            <a:ext cx="572776" cy="57689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8CC9475-8049-4D9D-B7B5-174A61D95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7713" y="4500700"/>
            <a:ext cx="366813" cy="50527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85537D7-CFCE-490E-A785-F18649EB9C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544" y="5205391"/>
            <a:ext cx="588159" cy="63275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1043BB1-CC0C-46AC-B8AC-010F78D61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7039" y="5205391"/>
            <a:ext cx="588159" cy="63275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C51483F-750D-4BBD-BE6B-BE957ED6AD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51583" y="5205391"/>
            <a:ext cx="588159" cy="63275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409E73A-AD74-4608-9F1C-7DCD77167B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08358" y="5205391"/>
            <a:ext cx="553714" cy="68681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D9F6E0-9335-4E06-B1ED-B40DAA751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5878" y="5205391"/>
            <a:ext cx="553714" cy="68681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6D08BB-00E0-4CA6-80DD-F55E0CD80D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5685" y="5205391"/>
            <a:ext cx="553714" cy="68681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264B088-6AEB-4798-B898-A9FD0ABBD0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79628" y="5205391"/>
            <a:ext cx="553714" cy="68681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DBD88E3-4FF9-45C0-8776-F335BF78AE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3530" y="6022341"/>
            <a:ext cx="440370" cy="5715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073D2CB-F057-4FB1-983A-C78DB8ADDF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2339" y="6022341"/>
            <a:ext cx="440370" cy="5715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6FC819D-F5D2-494D-A271-BD69BF1504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5741" y="5205391"/>
            <a:ext cx="588159" cy="63275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6CCFC3D-95A1-49B3-A0E7-CF8333B8B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7181" y="4494911"/>
            <a:ext cx="572776" cy="57689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C8E6EE0-4DCF-45A1-B221-FF7D52873A1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9010" y="5984057"/>
            <a:ext cx="740403" cy="57689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7BD934F-6DB1-4F9A-9B50-656B1304933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060" b="8114"/>
          <a:stretch/>
        </p:blipFill>
        <p:spPr>
          <a:xfrm>
            <a:off x="3890444" y="5948507"/>
            <a:ext cx="553713" cy="68793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F0BD0-6AC1-4048-A5E0-89F11CB2BB8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060" b="8114"/>
          <a:stretch/>
        </p:blipFill>
        <p:spPr>
          <a:xfrm>
            <a:off x="5194378" y="5948507"/>
            <a:ext cx="553713" cy="687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69EA6DE-3756-4CBB-A13A-5C025D9B0E5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060" b="8114"/>
          <a:stretch/>
        </p:blipFill>
        <p:spPr>
          <a:xfrm>
            <a:off x="8657039" y="5948507"/>
            <a:ext cx="553713" cy="6879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4515900-48AC-4439-8880-AFB5470B8B5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060" b="8114"/>
          <a:stretch/>
        </p:blipFill>
        <p:spPr>
          <a:xfrm>
            <a:off x="9821884" y="5948507"/>
            <a:ext cx="553713" cy="687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56084598-5A8F-4981-AF1A-AC4E6D88F81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9060" b="8114"/>
          <a:stretch/>
        </p:blipFill>
        <p:spPr>
          <a:xfrm>
            <a:off x="10976416" y="5948507"/>
            <a:ext cx="553713" cy="687932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0002EE5-06A3-4F6D-A3AD-AA334B8347E0}"/>
              </a:ext>
            </a:extLst>
          </p:cNvPr>
          <p:cNvSpPr txBox="1"/>
          <p:nvPr/>
        </p:nvSpPr>
        <p:spPr>
          <a:xfrm flipH="1">
            <a:off x="4230619" y="2562822"/>
            <a:ext cx="6429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Дополнительные важные параметры:</a:t>
            </a:r>
          </a:p>
        </p:txBody>
      </p:sp>
    </p:spTree>
    <p:extLst>
      <p:ext uri="{BB962C8B-B14F-4D97-AF65-F5344CB8AC3E}">
        <p14:creationId xmlns:p14="http://schemas.microsoft.com/office/powerpoint/2010/main" val="114558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177282"/>
          <a:ext cx="11315700" cy="6493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Селективность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792988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Экономичность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578425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Обработка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6822428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Горючесть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4455562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Чувствительность к воде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819237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Токсичность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866243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A87B778-EF91-4841-9ADA-FA8F09C416E4}"/>
              </a:ext>
            </a:extLst>
          </p:cNvPr>
          <p:cNvGrpSpPr/>
          <p:nvPr/>
        </p:nvGrpSpPr>
        <p:grpSpPr>
          <a:xfrm>
            <a:off x="11024515" y="405044"/>
            <a:ext cx="455241" cy="602465"/>
            <a:chOff x="6262827" y="4142286"/>
            <a:chExt cx="855071" cy="137380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5076EE78-BE60-4699-8DA5-C08EA3E336B8}"/>
                </a:ext>
              </a:extLst>
            </p:cNvPr>
            <p:cNvGrpSpPr/>
            <p:nvPr/>
          </p:nvGrpSpPr>
          <p:grpSpPr>
            <a:xfrm>
              <a:off x="6262827" y="4142286"/>
              <a:ext cx="855071" cy="1373808"/>
              <a:chOff x="6262827" y="4142286"/>
              <a:chExt cx="855071" cy="137380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8B77CF1-B3F7-489F-8D43-C783AD2C1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3"/>
              <a:stretch/>
            </p:blipFill>
            <p:spPr>
              <a:xfrm flipH="1">
                <a:off x="6262827" y="4163155"/>
                <a:ext cx="855071" cy="135293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748D755-E454-46CB-B52B-54B465D2F36D}"/>
                  </a:ext>
                </a:extLst>
              </p:cNvPr>
              <p:cNvSpPr/>
              <p:nvPr/>
            </p:nvSpPr>
            <p:spPr>
              <a:xfrm>
                <a:off x="6277881" y="4142286"/>
                <a:ext cx="762187" cy="7464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11607271-9472-4515-AE30-C22E1E280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95990" y="4740045"/>
            <a:ext cx="584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2" name="CS ChemDraw Drawing" r:id="rId6" imgW="583940" imgH="487806" progId="ChemDraw.Document.6.0">
                    <p:embed/>
                  </p:oleObj>
                </mc:Choice>
                <mc:Fallback>
                  <p:oleObj name="CS ChemDraw Drawing" r:id="rId6" imgW="583940" imgH="487806" progId="ChemDraw.Document.6.0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11607271-9472-4515-AE30-C22E1E2805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95990" y="4740045"/>
                          <a:ext cx="584200" cy="487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519ECB-D5A0-4314-B158-B9A3115FF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433" y="2293387"/>
            <a:ext cx="588159" cy="5715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D2C75F-C324-4F76-A9DC-2B72AFCA5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269" y="2293387"/>
            <a:ext cx="588159" cy="571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6EBF24-CC6C-410A-82C4-92F98A7A3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32" y="2293387"/>
            <a:ext cx="588159" cy="571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968FEB-5111-41C7-A885-F2A48E49E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33" y="2293387"/>
            <a:ext cx="588159" cy="5715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77575C-218A-4839-B89E-E01D5738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2293387"/>
            <a:ext cx="588159" cy="571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AE7FA5-D039-4EBA-8942-D2A9C8EA9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271" y="2293387"/>
            <a:ext cx="588159" cy="571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76D71C-0EAF-442E-995F-EA163BD88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395" y="2293387"/>
            <a:ext cx="531071" cy="4968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8CBFB2-F846-4153-9B5A-AB07C3217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2274337"/>
            <a:ext cx="531071" cy="4968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01C52B-3EDE-4D83-8257-894313764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3054003"/>
            <a:ext cx="531071" cy="49680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F78CB48-BF9D-423D-9104-3114F7F32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3833669"/>
            <a:ext cx="531071" cy="4968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A33020-3178-4540-822E-D9133BA440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2" y="3833669"/>
            <a:ext cx="531071" cy="4968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B5339C3-2BBD-445D-87FE-4FBDBBA177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2" y="3054003"/>
            <a:ext cx="531071" cy="49680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9F8C36-C478-46C2-8FC6-BD63AC937E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954" y="3833669"/>
            <a:ext cx="531071" cy="4968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E52A9E9-EC70-4ED5-8AA6-EF2F7A64D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9954" y="3054003"/>
            <a:ext cx="531071" cy="4968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E7E4C36-C427-4D91-8B1F-C90576F53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798" y="3054003"/>
            <a:ext cx="531071" cy="4968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7BCD1EF-DF5F-40CD-8C2C-B83A7B1A20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32" y="3796277"/>
            <a:ext cx="588159" cy="5715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1ED3D0B-1AB3-43D7-81F3-43C2C2EE3A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95" y="3796277"/>
            <a:ext cx="588159" cy="57159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8D321C8-0355-4EB9-BC87-30A26E0976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0395" y="3016611"/>
            <a:ext cx="588159" cy="5715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7B0878-932F-43F7-8684-BE59254B4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080" y="3796277"/>
            <a:ext cx="588159" cy="5715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02E394B-9096-49E6-BD41-931FD7142C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3080" y="3016611"/>
            <a:ext cx="588159" cy="5715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F789D86-F0C1-4179-82C2-E72A0F777D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634" y="3796277"/>
            <a:ext cx="588159" cy="5715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95E775A-6F8A-4417-BE03-B25629F3F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0634" y="3016611"/>
            <a:ext cx="588159" cy="5715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4DAFC60-D97F-4304-BEB0-E4495EF23D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941" y="4500700"/>
            <a:ext cx="366813" cy="5052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2E18C24-9042-4015-8C43-9529CDC895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959" y="4500700"/>
            <a:ext cx="366813" cy="5052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327128A-790F-4DC4-BC47-AD4E666B77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39029" y="4470778"/>
            <a:ext cx="366813" cy="5651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BF8B1EB-B575-4060-8239-F65A5E5608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12943" y="4470778"/>
            <a:ext cx="366813" cy="5651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903EF22-D189-406E-A77A-52BA94EB46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78999" y="4470778"/>
            <a:ext cx="366813" cy="56512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67F5075-0827-4FC3-A8D5-B798664DFC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5839" y="4494911"/>
            <a:ext cx="572776" cy="57689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8CC9475-8049-4D9D-B7B5-174A61D95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7713" y="4500700"/>
            <a:ext cx="366813" cy="50527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85537D7-CFCE-490E-A785-F18649EB9C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5544" y="5205391"/>
            <a:ext cx="588159" cy="63275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1043BB1-CC0C-46AC-B8AC-010F78D61D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7039" y="5205391"/>
            <a:ext cx="588159" cy="63275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C51483F-750D-4BBD-BE6B-BE957ED6AD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1583" y="5205391"/>
            <a:ext cx="588159" cy="63275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409E73A-AD74-4608-9F1C-7DCD77167B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8358" y="5205391"/>
            <a:ext cx="553714" cy="68681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D9F6E0-9335-4E06-B1ED-B40DAA7517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5878" y="5205391"/>
            <a:ext cx="553714" cy="68681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6D08BB-00E0-4CA6-80DD-F55E0CD80D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5685" y="5205391"/>
            <a:ext cx="553714" cy="68681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264B088-6AEB-4798-B898-A9FD0ABBD0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79628" y="5205391"/>
            <a:ext cx="553714" cy="68681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DBD88E3-4FF9-45C0-8776-F335BF78A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3530" y="6022341"/>
            <a:ext cx="440370" cy="5715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073D2CB-F057-4FB1-983A-C78DB8ADDF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82339" y="6022341"/>
            <a:ext cx="440370" cy="5715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6FC819D-F5D2-494D-A271-BD69BF1504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5741" y="5205391"/>
            <a:ext cx="588159" cy="63275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6CCFC3D-95A1-49B3-A0E7-CF8333B8B6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7181" y="4494911"/>
            <a:ext cx="572776" cy="57689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C8E6EE0-4DCF-45A1-B221-FF7D52873A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79010" y="5984057"/>
            <a:ext cx="740403" cy="57689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7BD934F-6DB1-4F9A-9B50-656B1304933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060" b="8114"/>
          <a:stretch/>
        </p:blipFill>
        <p:spPr>
          <a:xfrm>
            <a:off x="3890444" y="5948507"/>
            <a:ext cx="553713" cy="68793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F8AF0BD0-6AC1-4048-A5E0-89F11CB2BB8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060" b="8114"/>
          <a:stretch/>
        </p:blipFill>
        <p:spPr>
          <a:xfrm>
            <a:off x="5194378" y="5948507"/>
            <a:ext cx="553713" cy="687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69EA6DE-3756-4CBB-A13A-5C025D9B0E5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060" b="8114"/>
          <a:stretch/>
        </p:blipFill>
        <p:spPr>
          <a:xfrm>
            <a:off x="8657039" y="5948507"/>
            <a:ext cx="553713" cy="68793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4515900-48AC-4439-8880-AFB5470B8B5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060" b="8114"/>
          <a:stretch/>
        </p:blipFill>
        <p:spPr>
          <a:xfrm>
            <a:off x="9821884" y="5948507"/>
            <a:ext cx="553713" cy="68793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56084598-5A8F-4981-AF1A-AC4E6D88F81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9060" b="8114"/>
          <a:stretch/>
        </p:blipFill>
        <p:spPr>
          <a:xfrm>
            <a:off x="10976416" y="5948507"/>
            <a:ext cx="553713" cy="687932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C8E97516-F3B2-4BF0-8650-A832918575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9058" y="3054003"/>
            <a:ext cx="531071" cy="49680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30EABD4-20AB-4BD1-BEE3-C174B3770D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5389" y="3833669"/>
            <a:ext cx="531071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1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AE4041-692E-4C0E-85D4-D3FCBB3CD667}"/>
              </a:ext>
            </a:extLst>
          </p:cNvPr>
          <p:cNvSpPr txBox="1"/>
          <p:nvPr/>
        </p:nvSpPr>
        <p:spPr>
          <a:xfrm>
            <a:off x="111760" y="731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Source Sans Pro" panose="020B0503030403020204" pitchFamily="34" charset="0"/>
              </a:rPr>
              <a:t>Org. </a:t>
            </a:r>
            <a:r>
              <a:rPr lang="en-US" b="1" i="1" dirty="0" err="1">
                <a:effectLst/>
                <a:latin typeface="Source Sans Pro" panose="020B0503030403020204" pitchFamily="34" charset="0"/>
              </a:rPr>
              <a:t>Biomol</a:t>
            </a:r>
            <a:r>
              <a:rPr lang="en-US" b="1" i="1" dirty="0">
                <a:effectLst/>
                <a:latin typeface="Source Sans Pro" panose="020B0503030403020204" pitchFamily="34" charset="0"/>
              </a:rPr>
              <a:t>. Chem.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, 2017,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15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, 10164-10166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FE46D-7E28-48BF-B5C6-F7EF2637F2BD}"/>
              </a:ext>
            </a:extLst>
          </p:cNvPr>
          <p:cNvSpPr txBox="1"/>
          <p:nvPr/>
        </p:nvSpPr>
        <p:spPr>
          <a:xfrm>
            <a:off x="111760" y="1101319"/>
            <a:ext cx="7171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Journal of Organic Chemistry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(39), 6289-6294.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3B44E-4570-4214-B9FB-B5BBF5E77208}"/>
              </a:ext>
            </a:extLst>
          </p:cNvPr>
          <p:cNvSpPr txBox="1"/>
          <p:nvPr/>
        </p:nvSpPr>
        <p:spPr>
          <a:xfrm>
            <a:off x="111760" y="14670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Synthesis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51.13 (2019): 2667-2677.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EEDD4-FA32-499B-B91B-763A4BED6255}"/>
              </a:ext>
            </a:extLst>
          </p:cNvPr>
          <p:cNvSpPr txBox="1"/>
          <p:nvPr/>
        </p:nvSpPr>
        <p:spPr>
          <a:xfrm>
            <a:off x="111760" y="18328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А</a:t>
            </a:r>
            <a:r>
              <a:rPr lang="en-US" b="1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CS </a:t>
            </a:r>
            <a:r>
              <a:rPr lang="en-US" b="1" i="1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Catal</a:t>
            </a:r>
            <a:r>
              <a:rPr lang="en-US" b="0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n-US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 2022, 12, 9, 5145–5154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56349-2D15-407F-B9F4-F00715D584AC}"/>
              </a:ext>
            </a:extLst>
          </p:cNvPr>
          <p:cNvSpPr txBox="1"/>
          <p:nvPr/>
        </p:nvSpPr>
        <p:spPr>
          <a:xfrm>
            <a:off x="111760" y="2195027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Org. Lett.</a:t>
            </a:r>
            <a:r>
              <a:rPr lang="nn-NO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 2022, 24, 42, 7717–7721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B3461-0E35-44CE-BE64-9802E05312E0}"/>
              </a:ext>
            </a:extLst>
          </p:cNvPr>
          <p:cNvSpPr txBox="1"/>
          <p:nvPr/>
        </p:nvSpPr>
        <p:spPr>
          <a:xfrm>
            <a:off x="137160" y="1472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effectLst/>
                <a:latin typeface="Source Sans Pro" panose="020B0503030403020204" pitchFamily="34" charset="0"/>
              </a:rPr>
              <a:t>Публикации</a:t>
            </a:r>
            <a:r>
              <a:rPr lang="en-US" sz="3200" b="1" i="1" dirty="0">
                <a:effectLst/>
                <a:latin typeface="Source Sans Pro" panose="020B0503030403020204" pitchFamily="34" charset="0"/>
              </a:rPr>
              <a:t>:</a:t>
            </a:r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CA1FF8C-7C35-44C8-BDD0-02A30C11CE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8" y="2553643"/>
            <a:ext cx="3477551" cy="34775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EF7C41-AFC2-44A4-B9F0-E8858DA00AC7}"/>
              </a:ext>
            </a:extLst>
          </p:cNvPr>
          <p:cNvSpPr txBox="1"/>
          <p:nvPr/>
        </p:nvSpPr>
        <p:spPr>
          <a:xfrm>
            <a:off x="8732520" y="5846528"/>
            <a:ext cx="1996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chemcatgroup.com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2655A5-2E11-459F-98F4-BA78C2828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19" y="2901821"/>
            <a:ext cx="2747121" cy="27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F4B9F0-F3E7-4058-A256-9664D0076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6323"/>
            <a:ext cx="12192000" cy="232677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35160F7-EE1C-439D-8EC9-C8978B30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3722" y="2794517"/>
            <a:ext cx="3321701" cy="485192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r"/>
            <a:r>
              <a:rPr lang="ru-RU" sz="2400" b="1" dirty="0"/>
              <a:t>Восстановительные агенты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1231D1B-E1D3-4838-A83E-2B72FACA8479}"/>
              </a:ext>
            </a:extLst>
          </p:cNvPr>
          <p:cNvSpPr txBox="1">
            <a:spLocks/>
          </p:cNvSpPr>
          <p:nvPr/>
        </p:nvSpPr>
        <p:spPr>
          <a:xfrm>
            <a:off x="848140" y="-161473"/>
            <a:ext cx="11343860" cy="227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Реакции восстановительного </a:t>
            </a:r>
            <a:r>
              <a:rPr lang="ru-RU" dirty="0" err="1"/>
              <a:t>аминирования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2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F4B9F0-F3E7-4058-A256-9664D0076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6889"/>
            <a:ext cx="12192000" cy="2326773"/>
          </a:xfrm>
          <a:prstGeom prst="rect">
            <a:avLst/>
          </a:prstGeom>
        </p:spPr>
      </p:pic>
      <p:pic>
        <p:nvPicPr>
          <p:cNvPr id="1032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9DF46664-EF36-42D4-ABA3-7D37D445B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 rot="2236950">
            <a:off x="4406764" y="1735612"/>
            <a:ext cx="2647466" cy="417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35160F7-EE1C-439D-8EC9-C8978B305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3722" y="612877"/>
            <a:ext cx="3321701" cy="485192"/>
          </a:xfrm>
          <a:solidFill>
            <a:schemeClr val="bg1"/>
          </a:solidFill>
        </p:spPr>
        <p:txBody>
          <a:bodyPr anchor="ctr">
            <a:normAutofit fontScale="90000"/>
          </a:bodyPr>
          <a:lstStyle/>
          <a:p>
            <a:pPr algn="r"/>
            <a:r>
              <a:rPr lang="ru-RU" sz="2400" b="1" dirty="0"/>
              <a:t>Восстановительные агенты</a:t>
            </a:r>
          </a:p>
        </p:txBody>
      </p:sp>
      <p:pic>
        <p:nvPicPr>
          <p:cNvPr id="102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F11D0177-EA40-4A08-94D8-79A1DC6B8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76" y="1354003"/>
            <a:ext cx="3396873" cy="456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E9566-D256-4807-B135-9BC2BCE2EF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701" r="15325"/>
          <a:stretch/>
        </p:blipFill>
        <p:spPr>
          <a:xfrm>
            <a:off x="2585001" y="2691186"/>
            <a:ext cx="1207018" cy="3212841"/>
          </a:xfrm>
          <a:prstGeom prst="rect">
            <a:avLst/>
          </a:prstGeom>
        </p:spPr>
      </p:pic>
      <p:pic>
        <p:nvPicPr>
          <p:cNvPr id="102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B012E59D-BCDF-48BA-A38E-B7A78AEB7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926" y="3636277"/>
            <a:ext cx="2034073" cy="27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411CF-A203-413C-A1E2-5BE9A4543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23" y="3193355"/>
            <a:ext cx="1312680" cy="28055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25F0AA-A243-4D4F-A02E-A2F0D772BA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/>
        </p:blipFill>
        <p:spPr>
          <a:xfrm flipH="1">
            <a:off x="6262827" y="4163155"/>
            <a:ext cx="855071" cy="1352939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85320CD9-39EB-494F-8236-6A1994EB0030}"/>
              </a:ext>
            </a:extLst>
          </p:cNvPr>
          <p:cNvSpPr/>
          <p:nvPr/>
        </p:nvSpPr>
        <p:spPr>
          <a:xfrm>
            <a:off x="6277881" y="4142286"/>
            <a:ext cx="762187" cy="74644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FA34AEA-DD15-460E-B49C-8E52CE6348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705456"/>
              </p:ext>
            </p:extLst>
          </p:nvPr>
        </p:nvGraphicFramePr>
        <p:xfrm>
          <a:off x="6395991" y="4740044"/>
          <a:ext cx="5842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S ChemDraw Drawing" r:id="rId10" imgW="583940" imgH="487806" progId="ChemDraw.Document.6.0">
                  <p:embed/>
                </p:oleObj>
              </mc:Choice>
              <mc:Fallback>
                <p:oleObj name="CS ChemDraw Drawing" r:id="rId10" imgW="583940" imgH="4878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95991" y="4740044"/>
                        <a:ext cx="5842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60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990233"/>
              </p:ext>
            </p:extLst>
          </p:nvPr>
        </p:nvGraphicFramePr>
        <p:xfrm>
          <a:off x="514350" y="177282"/>
          <a:ext cx="11315700" cy="1987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0601744-3954-4417-A6BB-5C15FC7B4C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/>
        </p:blipFill>
        <p:spPr>
          <a:xfrm flipH="1">
            <a:off x="11068670" y="369612"/>
            <a:ext cx="394721" cy="6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10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177282"/>
          <a:ext cx="11315700" cy="1987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35A32AA-3051-46F2-849F-19560813B12E}"/>
              </a:ext>
            </a:extLst>
          </p:cNvPr>
          <p:cNvSpPr txBox="1"/>
          <p:nvPr/>
        </p:nvSpPr>
        <p:spPr>
          <a:xfrm>
            <a:off x="115663" y="61005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b="1" i="1" dirty="0">
                <a:effectLst/>
                <a:latin typeface="Source Sans Pro" panose="020B0503030403020204" pitchFamily="34" charset="0"/>
              </a:rPr>
            </a:br>
            <a:r>
              <a:rPr lang="en-US" b="1" i="1" dirty="0">
                <a:effectLst/>
                <a:latin typeface="Source Sans Pro" panose="020B0503030403020204" pitchFamily="34" charset="0"/>
              </a:rPr>
              <a:t>Org. </a:t>
            </a:r>
            <a:r>
              <a:rPr lang="en-US" b="1" i="1" dirty="0" err="1">
                <a:effectLst/>
                <a:latin typeface="Source Sans Pro" panose="020B0503030403020204" pitchFamily="34" charset="0"/>
              </a:rPr>
              <a:t>Biomol</a:t>
            </a:r>
            <a:r>
              <a:rPr lang="en-US" b="1" i="1" dirty="0">
                <a:effectLst/>
                <a:latin typeface="Source Sans Pro" panose="020B0503030403020204" pitchFamily="34" charset="0"/>
              </a:rPr>
              <a:t>. Chem.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, 2017,</a:t>
            </a:r>
            <a:r>
              <a:rPr lang="en-US" b="1" i="0" dirty="0">
                <a:effectLst/>
                <a:latin typeface="Source Sans Pro" panose="020B0503030403020204" pitchFamily="34" charset="0"/>
              </a:rPr>
              <a:t>15</a:t>
            </a:r>
            <a:r>
              <a:rPr lang="en-US" b="0" i="0" dirty="0">
                <a:effectLst/>
                <a:latin typeface="Source Sans Pro" panose="020B0503030403020204" pitchFamily="34" charset="0"/>
              </a:rPr>
              <a:t>, 10164-10166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0601744-3954-4417-A6BB-5C15FC7B4C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/>
        </p:blipFill>
        <p:spPr>
          <a:xfrm flipH="1">
            <a:off x="11068670" y="369612"/>
            <a:ext cx="394721" cy="6245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0296A9-BE56-42DA-BED6-438B0EAC12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7162" y="2912275"/>
            <a:ext cx="8570076" cy="2849882"/>
          </a:xfrm>
          <a:prstGeom prst="rect">
            <a:avLst/>
          </a:prstGeom>
        </p:spPr>
      </p:pic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A5A99422-A439-45A0-A8F3-5D1201064D21}"/>
              </a:ext>
            </a:extLst>
          </p:cNvPr>
          <p:cNvSpPr/>
          <p:nvPr/>
        </p:nvSpPr>
        <p:spPr>
          <a:xfrm rot="16200000">
            <a:off x="6230414" y="-2423437"/>
            <a:ext cx="469767" cy="10201656"/>
          </a:xfrm>
          <a:prstGeom prst="rightBrace">
            <a:avLst>
              <a:gd name="adj1" fmla="val 74921"/>
              <a:gd name="adj2" fmla="val 9672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97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177282"/>
          <a:ext cx="11315700" cy="1987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35A32AA-3051-46F2-849F-19560813B12E}"/>
              </a:ext>
            </a:extLst>
          </p:cNvPr>
          <p:cNvSpPr txBox="1"/>
          <p:nvPr/>
        </p:nvSpPr>
        <p:spPr>
          <a:xfrm>
            <a:off x="0" y="6423712"/>
            <a:ext cx="7171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Journal of Organic Chemistry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(39), 6289-6294.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0601744-3954-4417-A6BB-5C15FC7B4C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/>
        </p:blipFill>
        <p:spPr>
          <a:xfrm flipH="1">
            <a:off x="11068670" y="369612"/>
            <a:ext cx="394721" cy="624548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097979C-1D49-4178-9DD9-0B25710CE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36325"/>
              </p:ext>
            </p:extLst>
          </p:nvPr>
        </p:nvGraphicFramePr>
        <p:xfrm>
          <a:off x="3548408" y="2922588"/>
          <a:ext cx="6081411" cy="301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S ChemDraw Drawing" r:id="rId11" imgW="2032945" imgH="1008872" progId="ChemDraw.Document.6.0">
                  <p:embed/>
                </p:oleObj>
              </mc:Choice>
              <mc:Fallback>
                <p:oleObj name="CS ChemDraw Drawing" r:id="rId11" imgW="2032945" imgH="10088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48408" y="2922588"/>
                        <a:ext cx="6081411" cy="301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авая фигурная скобка 22">
            <a:extLst>
              <a:ext uri="{FF2B5EF4-FFF2-40B4-BE49-F238E27FC236}">
                <a16:creationId xmlns:a16="http://schemas.microsoft.com/office/drawing/2014/main" id="{4D1E2840-1472-4959-BEFD-35BBE5455FC5}"/>
              </a:ext>
            </a:extLst>
          </p:cNvPr>
          <p:cNvSpPr/>
          <p:nvPr/>
        </p:nvSpPr>
        <p:spPr>
          <a:xfrm rot="16200000">
            <a:off x="6994836" y="-1659015"/>
            <a:ext cx="469767" cy="8672811"/>
          </a:xfrm>
          <a:prstGeom prst="rightBrace">
            <a:avLst>
              <a:gd name="adj1" fmla="val 74921"/>
              <a:gd name="adj2" fmla="val 9672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672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223393"/>
              </p:ext>
            </p:extLst>
          </p:nvPr>
        </p:nvGraphicFramePr>
        <p:xfrm>
          <a:off x="514350" y="177282"/>
          <a:ext cx="11315700" cy="3490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1503161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3413568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35A32AA-3051-46F2-849F-19560813B12E}"/>
              </a:ext>
            </a:extLst>
          </p:cNvPr>
          <p:cNvSpPr txBox="1"/>
          <p:nvPr/>
        </p:nvSpPr>
        <p:spPr>
          <a:xfrm>
            <a:off x="0" y="6423712"/>
            <a:ext cx="7171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European Journal of Organic Chemistry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(39), 6289-6294.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0601744-3954-4417-A6BB-5C15FC7B4CC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3"/>
          <a:stretch/>
        </p:blipFill>
        <p:spPr>
          <a:xfrm flipH="1">
            <a:off x="11068670" y="369612"/>
            <a:ext cx="394721" cy="624548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097979C-1D49-4178-9DD9-0B25710CE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66802"/>
              </p:ext>
            </p:extLst>
          </p:nvPr>
        </p:nvGraphicFramePr>
        <p:xfrm>
          <a:off x="4381107" y="4213254"/>
          <a:ext cx="3867248" cy="192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S ChemDraw Drawing" r:id="rId11" imgW="2032945" imgH="1008872" progId="ChemDraw.Document.6.0">
                  <p:embed/>
                </p:oleObj>
              </mc:Choice>
              <mc:Fallback>
                <p:oleObj name="CS ChemDraw Drawing" r:id="rId11" imgW="2032945" imgH="1008872" progId="ChemDraw.Document.6.0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5097979C-1D49-4178-9DD9-0B25710CE6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81107" y="4213254"/>
                        <a:ext cx="3867248" cy="1920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027F57-922A-42DF-9231-AC135AFE8F9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81861" b="18274"/>
          <a:stretch/>
        </p:blipFill>
        <p:spPr>
          <a:xfrm>
            <a:off x="548710" y="2195960"/>
            <a:ext cx="2035514" cy="139051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D5497F-68BE-4FBF-99FA-45DE418DB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63" y="2642815"/>
            <a:ext cx="531071" cy="4968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8F4A6C9-4F10-4527-B996-6483FC8C99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432" y="2642815"/>
            <a:ext cx="531071" cy="49680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E2DC467-372E-4BCB-85C2-2AA7837410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6331" y="2642815"/>
            <a:ext cx="531071" cy="49680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0D5830F-BA0B-4867-81D6-1DE575A65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084" y="2642815"/>
            <a:ext cx="531071" cy="4968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18E7671-0930-49C5-9845-EC853B380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5751" y="2642815"/>
            <a:ext cx="531071" cy="49680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6D39A08-F0E7-4644-91A0-C05E7C914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5581" y="2642815"/>
            <a:ext cx="531071" cy="4968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A984D96-A975-4A98-A89A-928E9235D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4500" y="2642815"/>
            <a:ext cx="531071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2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4D7A1C66-0908-4838-BD78-0B74C6574D4B}"/>
              </a:ext>
            </a:extLst>
          </p:cNvPr>
          <p:cNvCxnSpPr>
            <a:cxnSpLocks/>
          </p:cNvCxnSpPr>
          <p:nvPr/>
        </p:nvCxnSpPr>
        <p:spPr>
          <a:xfrm>
            <a:off x="10084163" y="2998074"/>
            <a:ext cx="3780" cy="358560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8F4F4A1F-3F5A-493C-B9BA-4F122E403CEC}"/>
              </a:ext>
            </a:extLst>
          </p:cNvPr>
          <p:cNvCxnSpPr>
            <a:cxnSpLocks/>
          </p:cNvCxnSpPr>
          <p:nvPr/>
        </p:nvCxnSpPr>
        <p:spPr>
          <a:xfrm>
            <a:off x="10084163" y="3008234"/>
            <a:ext cx="3780" cy="358560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D4AA45C-8770-4404-B287-11C4D9430B53}"/>
              </a:ext>
            </a:extLst>
          </p:cNvPr>
          <p:cNvSpPr/>
          <p:nvPr/>
        </p:nvSpPr>
        <p:spPr>
          <a:xfrm>
            <a:off x="9285517" y="0"/>
            <a:ext cx="1449050" cy="2965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398088"/>
              </p:ext>
            </p:extLst>
          </p:nvPr>
        </p:nvGraphicFramePr>
        <p:xfrm>
          <a:off x="514350" y="177282"/>
          <a:ext cx="11315700" cy="2738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Селективность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792988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A87B778-EF91-4841-9ADA-FA8F09C416E4}"/>
              </a:ext>
            </a:extLst>
          </p:cNvPr>
          <p:cNvGrpSpPr/>
          <p:nvPr/>
        </p:nvGrpSpPr>
        <p:grpSpPr>
          <a:xfrm>
            <a:off x="11024515" y="405044"/>
            <a:ext cx="455241" cy="602465"/>
            <a:chOff x="6262827" y="4142286"/>
            <a:chExt cx="855071" cy="137380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5076EE78-BE60-4699-8DA5-C08EA3E336B8}"/>
                </a:ext>
              </a:extLst>
            </p:cNvPr>
            <p:cNvGrpSpPr/>
            <p:nvPr/>
          </p:nvGrpSpPr>
          <p:grpSpPr>
            <a:xfrm>
              <a:off x="6262827" y="4142286"/>
              <a:ext cx="855071" cy="1373808"/>
              <a:chOff x="6262827" y="4142286"/>
              <a:chExt cx="855071" cy="137380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8B77CF1-B3F7-489F-8D43-C783AD2C1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3"/>
              <a:stretch/>
            </p:blipFill>
            <p:spPr>
              <a:xfrm flipH="1">
                <a:off x="6262827" y="4163155"/>
                <a:ext cx="855071" cy="135293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748D755-E454-46CB-B52B-54B465D2F36D}"/>
                  </a:ext>
                </a:extLst>
              </p:cNvPr>
              <p:cNvSpPr/>
              <p:nvPr/>
            </p:nvSpPr>
            <p:spPr>
              <a:xfrm>
                <a:off x="6277881" y="4142286"/>
                <a:ext cx="762187" cy="7464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11607271-9472-4515-AE30-C22E1E280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95990" y="4740045"/>
            <a:ext cx="584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CS ChemDraw Drawing" r:id="rId6" imgW="583940" imgH="487806" progId="ChemDraw.Document.6.0">
                    <p:embed/>
                  </p:oleObj>
                </mc:Choice>
                <mc:Fallback>
                  <p:oleObj name="CS ChemDraw Drawing" r:id="rId6" imgW="583940" imgH="487806" progId="ChemDraw.Document.6.0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11607271-9472-4515-AE30-C22E1E2805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95990" y="4740045"/>
                          <a:ext cx="584200" cy="487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519ECB-D5A0-4314-B158-B9A3115FF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433" y="2293387"/>
            <a:ext cx="588159" cy="5715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D2C75F-C324-4F76-A9DC-2B72AFCA5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269" y="2293387"/>
            <a:ext cx="588159" cy="571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6EBF24-CC6C-410A-82C4-92F98A7A3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32" y="2293387"/>
            <a:ext cx="588159" cy="571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968FEB-5111-41C7-A885-F2A48E49E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33" y="2293387"/>
            <a:ext cx="588159" cy="5715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77575C-218A-4839-B89E-E01D5738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2293387"/>
            <a:ext cx="588159" cy="571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AE7FA5-D039-4EBA-8942-D2A9C8EA9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271" y="2293387"/>
            <a:ext cx="588159" cy="571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76D71C-0EAF-442E-995F-EA163BD88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395" y="2293387"/>
            <a:ext cx="531071" cy="4968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8CBFB2-F846-4153-9B5A-AB07C3217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2274337"/>
            <a:ext cx="531071" cy="496808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6C1C18-B27F-420F-BA54-9269359BEA96}"/>
              </a:ext>
            </a:extLst>
          </p:cNvPr>
          <p:cNvSpPr txBox="1"/>
          <p:nvPr/>
        </p:nvSpPr>
        <p:spPr>
          <a:xfrm>
            <a:off x="2745685" y="3968864"/>
            <a:ext cx="6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10%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654078-B383-4837-9B13-3F3D0C4E9059}"/>
              </a:ext>
            </a:extLst>
          </p:cNvPr>
          <p:cNvSpPr txBox="1"/>
          <p:nvPr/>
        </p:nvSpPr>
        <p:spPr>
          <a:xfrm>
            <a:off x="3931433" y="3968864"/>
            <a:ext cx="6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75%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5A0BB-4367-4BC2-B0C3-E239624143A7}"/>
              </a:ext>
            </a:extLst>
          </p:cNvPr>
          <p:cNvSpPr txBox="1"/>
          <p:nvPr/>
        </p:nvSpPr>
        <p:spPr>
          <a:xfrm>
            <a:off x="5190484" y="3968864"/>
            <a:ext cx="6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99%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D3B07A-9119-47DA-9970-D073D0167934}"/>
              </a:ext>
            </a:extLst>
          </p:cNvPr>
          <p:cNvSpPr txBox="1"/>
          <p:nvPr/>
        </p:nvSpPr>
        <p:spPr>
          <a:xfrm>
            <a:off x="7490395" y="3968864"/>
            <a:ext cx="6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0%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565CE0-880A-41F6-BCA9-9D5D5812E044}"/>
              </a:ext>
            </a:extLst>
          </p:cNvPr>
          <p:cNvSpPr txBox="1"/>
          <p:nvPr/>
        </p:nvSpPr>
        <p:spPr>
          <a:xfrm>
            <a:off x="8669357" y="3968864"/>
            <a:ext cx="6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86%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D8F16B-C91E-4F2B-B0C5-62429D3FD314}"/>
              </a:ext>
            </a:extLst>
          </p:cNvPr>
          <p:cNvSpPr txBox="1"/>
          <p:nvPr/>
        </p:nvSpPr>
        <p:spPr>
          <a:xfrm>
            <a:off x="11002271" y="3968864"/>
            <a:ext cx="64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86%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A584AA0-6B55-4407-80EA-F564374DDB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777" y="3892670"/>
            <a:ext cx="1905930" cy="709553"/>
          </a:xfrm>
          <a:prstGeom prst="rect">
            <a:avLst/>
          </a:prstGeom>
        </p:spPr>
      </p:pic>
      <p:sp>
        <p:nvSpPr>
          <p:cNvPr id="25" name="Овал 24">
            <a:extLst>
              <a:ext uri="{FF2B5EF4-FFF2-40B4-BE49-F238E27FC236}">
                <a16:creationId xmlns:a16="http://schemas.microsoft.com/office/drawing/2014/main" id="{7776AD62-F518-4489-A831-E634A7452686}"/>
              </a:ext>
            </a:extLst>
          </p:cNvPr>
          <p:cNvSpPr/>
          <p:nvPr/>
        </p:nvSpPr>
        <p:spPr>
          <a:xfrm>
            <a:off x="581777" y="3892670"/>
            <a:ext cx="379276" cy="3154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8E81A0-709E-44E2-8782-A1CD730764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955" y="4512443"/>
            <a:ext cx="2316972" cy="2286181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FFCB9BC-35EB-4353-94DB-59A706BE8672}"/>
              </a:ext>
            </a:extLst>
          </p:cNvPr>
          <p:cNvCxnSpPr>
            <a:cxnSpLocks/>
          </p:cNvCxnSpPr>
          <p:nvPr/>
        </p:nvCxnSpPr>
        <p:spPr>
          <a:xfrm>
            <a:off x="6651020" y="2998074"/>
            <a:ext cx="0" cy="1604149"/>
          </a:xfrm>
          <a:prstGeom prst="straightConnector1">
            <a:avLst/>
          </a:prstGeom>
          <a:ln w="381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Правая фигурная скобка 52">
            <a:extLst>
              <a:ext uri="{FF2B5EF4-FFF2-40B4-BE49-F238E27FC236}">
                <a16:creationId xmlns:a16="http://schemas.microsoft.com/office/drawing/2014/main" id="{2570CEF0-84D6-449F-A946-37460808E142}"/>
              </a:ext>
            </a:extLst>
          </p:cNvPr>
          <p:cNvSpPr/>
          <p:nvPr/>
        </p:nvSpPr>
        <p:spPr>
          <a:xfrm rot="16200000">
            <a:off x="5535475" y="1904302"/>
            <a:ext cx="294260" cy="10201656"/>
          </a:xfrm>
          <a:prstGeom prst="rightBrace">
            <a:avLst>
              <a:gd name="adj1" fmla="val 74921"/>
              <a:gd name="adj2" fmla="val 932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6" name="Правая фигурная скобка 55">
            <a:extLst>
              <a:ext uri="{FF2B5EF4-FFF2-40B4-BE49-F238E27FC236}">
                <a16:creationId xmlns:a16="http://schemas.microsoft.com/office/drawing/2014/main" id="{6C4DA39D-AA4E-4712-BD16-59E78576B3F1}"/>
              </a:ext>
            </a:extLst>
          </p:cNvPr>
          <p:cNvSpPr/>
          <p:nvPr/>
        </p:nvSpPr>
        <p:spPr>
          <a:xfrm rot="16200000">
            <a:off x="5535475" y="1914462"/>
            <a:ext cx="294260" cy="10201656"/>
          </a:xfrm>
          <a:prstGeom prst="rightBrace">
            <a:avLst>
              <a:gd name="adj1" fmla="val 74921"/>
              <a:gd name="adj2" fmla="val 932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AF9E135-C1B6-41C3-BA74-FE36C8886A6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038" y="7581179"/>
            <a:ext cx="7252932" cy="3044608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63DEF7C-C196-4901-8EDB-76431DFAC9FC}"/>
              </a:ext>
            </a:extLst>
          </p:cNvPr>
          <p:cNvSpPr/>
          <p:nvPr/>
        </p:nvSpPr>
        <p:spPr>
          <a:xfrm>
            <a:off x="4100425" y="8803113"/>
            <a:ext cx="116863" cy="278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BB6EE1D-1E5A-46F4-A352-F1267B829C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14956" y="8456017"/>
            <a:ext cx="2205150" cy="1690960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748640E1-6B0B-43D4-A257-86114DDCAAED}"/>
              </a:ext>
            </a:extLst>
          </p:cNvPr>
          <p:cNvSpPr/>
          <p:nvPr/>
        </p:nvSpPr>
        <p:spPr>
          <a:xfrm>
            <a:off x="8416920" y="9061355"/>
            <a:ext cx="513720" cy="377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FAF223F6-DBE9-4E41-AC3E-C6417116939D}"/>
              </a:ext>
            </a:extLst>
          </p:cNvPr>
          <p:cNvSpPr/>
          <p:nvPr/>
        </p:nvSpPr>
        <p:spPr>
          <a:xfrm>
            <a:off x="9285517" y="9717513"/>
            <a:ext cx="269068" cy="42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6B0150-1485-4C7B-9117-E4B0BF75E3A1}"/>
              </a:ext>
            </a:extLst>
          </p:cNvPr>
          <p:cNvSpPr txBox="1"/>
          <p:nvPr/>
        </p:nvSpPr>
        <p:spPr>
          <a:xfrm>
            <a:off x="115663" y="63585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Synthesis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51.13 (2019): 2667-2677.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79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8D3D4C3F-ED6C-49D6-9D7E-6F4E830D0928}"/>
              </a:ext>
            </a:extLst>
          </p:cNvPr>
          <p:cNvCxnSpPr>
            <a:cxnSpLocks/>
          </p:cNvCxnSpPr>
          <p:nvPr/>
        </p:nvCxnSpPr>
        <p:spPr>
          <a:xfrm>
            <a:off x="10084163" y="-685386"/>
            <a:ext cx="3780" cy="3585606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92C2A19-72AE-4A99-B2B2-F3A0AC338D21}"/>
              </a:ext>
            </a:extLst>
          </p:cNvPr>
          <p:cNvSpPr/>
          <p:nvPr/>
        </p:nvSpPr>
        <p:spPr>
          <a:xfrm>
            <a:off x="9285517" y="0"/>
            <a:ext cx="1449050" cy="2965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6A00339-2EC6-43E5-895A-7343350527C9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177282"/>
          <a:ext cx="11315700" cy="2738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004">
                  <a:extLst>
                    <a:ext uri="{9D8B030D-6E8A-4147-A177-3AD203B41FA5}">
                      <a16:colId xmlns:a16="http://schemas.microsoft.com/office/drawing/2014/main" val="400976991"/>
                    </a:ext>
                  </a:extLst>
                </a:gridCol>
                <a:gridCol w="922056">
                  <a:extLst>
                    <a:ext uri="{9D8B030D-6E8A-4147-A177-3AD203B41FA5}">
                      <a16:colId xmlns:a16="http://schemas.microsoft.com/office/drawing/2014/main" val="3086996641"/>
                    </a:ext>
                  </a:extLst>
                </a:gridCol>
                <a:gridCol w="1386868">
                  <a:extLst>
                    <a:ext uri="{9D8B030D-6E8A-4147-A177-3AD203B41FA5}">
                      <a16:colId xmlns:a16="http://schemas.microsoft.com/office/drawing/2014/main" val="3464481325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7042575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1933311906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550598480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2060263911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575287969"/>
                    </a:ext>
                  </a:extLst>
                </a:gridCol>
                <a:gridCol w="1154462">
                  <a:extLst>
                    <a:ext uri="{9D8B030D-6E8A-4147-A177-3AD203B41FA5}">
                      <a16:colId xmlns:a16="http://schemas.microsoft.com/office/drawing/2014/main" val="3662412778"/>
                    </a:ext>
                  </a:extLst>
                </a:gridCol>
              </a:tblGrid>
              <a:tr h="123636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4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NaBH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OAc</a:t>
                      </a:r>
                      <a:r>
                        <a:rPr lang="en-US" dirty="0"/>
                        <a:t>)</a:t>
                      </a:r>
                      <a:r>
                        <a:rPr lang="en-US" baseline="-25000" dirty="0"/>
                        <a:t>3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NaBH</a:t>
                      </a:r>
                      <a:r>
                        <a:rPr lang="en-US" baseline="-25000" dirty="0"/>
                        <a:t>3</a:t>
                      </a:r>
                      <a:r>
                        <a:rPr lang="en-US" baseline="0" dirty="0"/>
                        <a:t>CN</a:t>
                      </a:r>
                      <a:endParaRPr lang="ru-RU" baseline="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PO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endParaRPr lang="ru-RU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CO+H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Fe(CO)</a:t>
                      </a:r>
                      <a:r>
                        <a:rPr lang="en-US" baseline="-25000" dirty="0"/>
                        <a:t>5</a:t>
                      </a:r>
                      <a:endParaRPr lang="ru-RU" baseline="-250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01187294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941696"/>
                  </a:ext>
                </a:extLst>
              </a:tr>
              <a:tr h="75095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Селективность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0792988"/>
                  </a:ext>
                </a:extLst>
              </a:tr>
            </a:tbl>
          </a:graphicData>
        </a:graphic>
      </p:graphicFrame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95D8DE5-9991-474A-A735-061173F99E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4095930" y="291120"/>
            <a:ext cx="293610" cy="781532"/>
          </a:xfrm>
          <a:prstGeom prst="rect">
            <a:avLst/>
          </a:prstGeom>
        </p:spPr>
      </p:pic>
      <p:pic>
        <p:nvPicPr>
          <p:cNvPr id="77" name="Picture 8" descr="Гипофосфит натрия - Натрий фосфорноватистокислый, цена в Иркутске от  компании Химнефтьполимер">
            <a:extLst>
              <a:ext uri="{FF2B5EF4-FFF2-40B4-BE49-F238E27FC236}">
                <a16:creationId xmlns:a16="http://schemas.microsoft.com/office/drawing/2014/main" id="{B2F3F53F-C5BF-4581-84AD-C4AD94E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 bwMode="auto">
          <a:xfrm>
            <a:off x="6314731" y="259803"/>
            <a:ext cx="548767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A87B778-EF91-4841-9ADA-FA8F09C416E4}"/>
              </a:ext>
            </a:extLst>
          </p:cNvPr>
          <p:cNvGrpSpPr/>
          <p:nvPr/>
        </p:nvGrpSpPr>
        <p:grpSpPr>
          <a:xfrm>
            <a:off x="11024515" y="405044"/>
            <a:ext cx="455241" cy="602465"/>
            <a:chOff x="6262827" y="4142286"/>
            <a:chExt cx="855071" cy="1373808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5076EE78-BE60-4699-8DA5-C08EA3E336B8}"/>
                </a:ext>
              </a:extLst>
            </p:cNvPr>
            <p:cNvGrpSpPr/>
            <p:nvPr/>
          </p:nvGrpSpPr>
          <p:grpSpPr>
            <a:xfrm>
              <a:off x="6262827" y="4142286"/>
              <a:ext cx="855071" cy="1373808"/>
              <a:chOff x="6262827" y="4142286"/>
              <a:chExt cx="855071" cy="1373808"/>
            </a:xfrm>
          </p:grpSpPr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8B77CF1-B3F7-489F-8D43-C783AD2C1C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943"/>
              <a:stretch/>
            </p:blipFill>
            <p:spPr>
              <a:xfrm flipH="1">
                <a:off x="6262827" y="4163155"/>
                <a:ext cx="855071" cy="1352939"/>
              </a:xfrm>
              <a:prstGeom prst="rect">
                <a:avLst/>
              </a:prstGeom>
            </p:spPr>
          </p:pic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E748D755-E454-46CB-B52B-54B465D2F36D}"/>
                  </a:ext>
                </a:extLst>
              </p:cNvPr>
              <p:cNvSpPr/>
              <p:nvPr/>
            </p:nvSpPr>
            <p:spPr>
              <a:xfrm>
                <a:off x="6277881" y="4142286"/>
                <a:ext cx="762187" cy="74644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11607271-9472-4515-AE30-C22E1E2805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395990" y="4740045"/>
            <a:ext cx="584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CS ChemDraw Drawing" r:id="rId6" imgW="583940" imgH="487806" progId="ChemDraw.Document.6.0">
                    <p:embed/>
                  </p:oleObj>
                </mc:Choice>
                <mc:Fallback>
                  <p:oleObj name="CS ChemDraw Drawing" r:id="rId6" imgW="583940" imgH="487806" progId="ChemDraw.Document.6.0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11607271-9472-4515-AE30-C22E1E2805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395990" y="4740045"/>
                          <a:ext cx="584200" cy="4873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458C5-E70E-441B-A9A5-71028B74F4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5685" y="1468214"/>
            <a:ext cx="588159" cy="571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82EFB0-AE56-4166-BAB0-895156F1B3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9891" y="1468214"/>
            <a:ext cx="588159" cy="5715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CE1E94-1240-4A18-893C-7C8FA79E4E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5639" y="1468214"/>
            <a:ext cx="588159" cy="5715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787FAC-E4FB-4D48-9C4D-BF23C557C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1468214"/>
            <a:ext cx="588159" cy="571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F4A862-10DE-4697-A225-129263C0A9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1433" y="1509176"/>
            <a:ext cx="531071" cy="4968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7870D-AD1E-472D-B00C-417E0A8524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332" y="1509176"/>
            <a:ext cx="531071" cy="49680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189A89-E2D8-47E1-A0D0-1164BE05F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8084" y="1509176"/>
            <a:ext cx="531071" cy="4968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519ECB-D5A0-4314-B158-B9A3115FFA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1433" y="2293387"/>
            <a:ext cx="588159" cy="5715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DD2C75F-C324-4F76-A9DC-2B72AFCA5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2269" y="2293387"/>
            <a:ext cx="588159" cy="57159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6EBF24-CC6C-410A-82C4-92F98A7A3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332" y="2293387"/>
            <a:ext cx="588159" cy="571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B968FEB-5111-41C7-A885-F2A48E49E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433" y="2293387"/>
            <a:ext cx="588159" cy="5715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77575C-218A-4839-B89E-E01D5738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4" y="2293387"/>
            <a:ext cx="588159" cy="57159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AE7FA5-D039-4EBA-8942-D2A9C8EA95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2271" y="2293387"/>
            <a:ext cx="588159" cy="5715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C76D71C-0EAF-442E-995F-EA163BD88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90395" y="2293387"/>
            <a:ext cx="531071" cy="4968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8CBFB2-F846-4153-9B5A-AB07C3217E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627" y="2274337"/>
            <a:ext cx="531071" cy="496808"/>
          </a:xfrm>
          <a:prstGeom prst="rect">
            <a:avLst/>
          </a:prstGeom>
        </p:spPr>
      </p:pic>
      <p:pic>
        <p:nvPicPr>
          <p:cNvPr id="79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7B2C4E9F-D2E8-46E2-8DED-2521851D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18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A7AC744-A875-480D-B995-638BAACBA4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15" y="434288"/>
            <a:ext cx="270348" cy="577802"/>
          </a:xfrm>
          <a:prstGeom prst="rect">
            <a:avLst/>
          </a:prstGeom>
        </p:spPr>
      </p:pic>
      <p:pic>
        <p:nvPicPr>
          <p:cNvPr id="86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E5F1FEA8-CF8E-4189-92A8-E9A73B21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34" y="207086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Водородный баллон 5л переаттстованный, цена в Новосибирске от компании  АльфаГаз">
            <a:extLst>
              <a:ext uri="{FF2B5EF4-FFF2-40B4-BE49-F238E27FC236}">
                <a16:creationId xmlns:a16="http://schemas.microsoft.com/office/drawing/2014/main" id="{CBBCD948-5DFC-4C74-9E6A-10E090366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850" y="193218"/>
            <a:ext cx="644142" cy="86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Купить баллон под Оксид углерода от производителя с доставкой по СНГ">
            <a:extLst>
              <a:ext uri="{FF2B5EF4-FFF2-40B4-BE49-F238E27FC236}">
                <a16:creationId xmlns:a16="http://schemas.microsoft.com/office/drawing/2014/main" id="{1603E7B7-0885-4B54-8686-AD7E3051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585" y="187677"/>
            <a:ext cx="668799" cy="89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43E37A1-D632-435F-B9B5-02A9C22AF2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1" r="15325"/>
          <a:stretch/>
        </p:blipFill>
        <p:spPr>
          <a:xfrm flipH="1">
            <a:off x="5345459" y="291120"/>
            <a:ext cx="293610" cy="7815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DB09800-3F9A-403D-9307-1E90CBF45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7967" y="1468214"/>
            <a:ext cx="588159" cy="571591"/>
          </a:xfrm>
          <a:prstGeom prst="rect">
            <a:avLst/>
          </a:prstGeom>
        </p:spPr>
      </p:pic>
      <p:sp>
        <p:nvSpPr>
          <p:cNvPr id="52" name="Правая фигурная скобка 51">
            <a:extLst>
              <a:ext uri="{FF2B5EF4-FFF2-40B4-BE49-F238E27FC236}">
                <a16:creationId xmlns:a16="http://schemas.microsoft.com/office/drawing/2014/main" id="{602E3912-C8C1-4DD9-8F67-92C369462278}"/>
              </a:ext>
            </a:extLst>
          </p:cNvPr>
          <p:cNvSpPr/>
          <p:nvPr/>
        </p:nvSpPr>
        <p:spPr>
          <a:xfrm rot="16200000">
            <a:off x="5535475" y="-1863485"/>
            <a:ext cx="294260" cy="10201656"/>
          </a:xfrm>
          <a:prstGeom prst="rightBrace">
            <a:avLst>
              <a:gd name="adj1" fmla="val 74921"/>
              <a:gd name="adj2" fmla="val 932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3" name="Правая фигурная скобка 52">
            <a:extLst>
              <a:ext uri="{FF2B5EF4-FFF2-40B4-BE49-F238E27FC236}">
                <a16:creationId xmlns:a16="http://schemas.microsoft.com/office/drawing/2014/main" id="{224F24FA-40D8-4F61-B25B-904DD7AA615D}"/>
              </a:ext>
            </a:extLst>
          </p:cNvPr>
          <p:cNvSpPr/>
          <p:nvPr/>
        </p:nvSpPr>
        <p:spPr>
          <a:xfrm rot="16200000">
            <a:off x="5535475" y="-1853325"/>
            <a:ext cx="294260" cy="10201656"/>
          </a:xfrm>
          <a:prstGeom prst="rightBrace">
            <a:avLst>
              <a:gd name="adj1" fmla="val 74921"/>
              <a:gd name="adj2" fmla="val 9324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76FA7EF-30FE-47EA-8198-9AC7D39E0C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038" y="3523832"/>
            <a:ext cx="7252932" cy="3044608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E6050A6-8E3D-4FBC-BDB2-0D75AA6AC781}"/>
              </a:ext>
            </a:extLst>
          </p:cNvPr>
          <p:cNvSpPr/>
          <p:nvPr/>
        </p:nvSpPr>
        <p:spPr>
          <a:xfrm>
            <a:off x="4100425" y="4745766"/>
            <a:ext cx="116863" cy="278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9D0C651-C0AD-47E5-8079-08178E5BBC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4956" y="4398670"/>
            <a:ext cx="2205150" cy="1690960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4417E680-954C-4915-B206-603E8D42BB3C}"/>
              </a:ext>
            </a:extLst>
          </p:cNvPr>
          <p:cNvSpPr/>
          <p:nvPr/>
        </p:nvSpPr>
        <p:spPr>
          <a:xfrm>
            <a:off x="8416920" y="5004008"/>
            <a:ext cx="513720" cy="377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85987B2-C1FA-4AEC-A775-65FA0554F76C}"/>
              </a:ext>
            </a:extLst>
          </p:cNvPr>
          <p:cNvSpPr/>
          <p:nvPr/>
        </p:nvSpPr>
        <p:spPr>
          <a:xfrm>
            <a:off x="9285517" y="5660166"/>
            <a:ext cx="269068" cy="429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D88CC7-BA89-4E91-89C2-8EF5604D29C9}"/>
              </a:ext>
            </a:extLst>
          </p:cNvPr>
          <p:cNvSpPr txBox="1"/>
          <p:nvPr/>
        </p:nvSpPr>
        <p:spPr>
          <a:xfrm>
            <a:off x="285844" y="63661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А</a:t>
            </a:r>
            <a:r>
              <a:rPr lang="en-US" b="1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CS </a:t>
            </a:r>
            <a:r>
              <a:rPr lang="en-US" b="1" i="1" dirty="0" err="1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Catal</a:t>
            </a:r>
            <a:r>
              <a:rPr lang="en-US" b="0" i="1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.</a:t>
            </a:r>
            <a:r>
              <a:rPr lang="en-US" b="0" i="0" dirty="0">
                <a:solidFill>
                  <a:srgbClr val="151515"/>
                </a:solidFill>
                <a:effectLst/>
                <a:latin typeface="Roboto" panose="02000000000000000000" pitchFamily="2" charset="0"/>
              </a:rPr>
              <a:t> 2022, 12, 9, 5145–5154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01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403</Words>
  <Application>Microsoft Office PowerPoint</Application>
  <PresentationFormat>Широкоэкранный</PresentationFormat>
  <Paragraphs>148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Source Sans Pro</vt:lpstr>
      <vt:lpstr>Тема Office</vt:lpstr>
      <vt:lpstr>CS ChemDraw Drawing</vt:lpstr>
      <vt:lpstr>  Использование различных восстановительных агентов в реакции восстановительного аминирования</vt:lpstr>
      <vt:lpstr>Восстановительные агенты</vt:lpstr>
      <vt:lpstr>Восстановительные агенты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различных восстановительных агентов в реакции восстановительного аминирования</dc:title>
  <dc:creator>фффффф</dc:creator>
  <cp:lastModifiedBy>фффффф</cp:lastModifiedBy>
  <cp:revision>25</cp:revision>
  <dcterms:created xsi:type="dcterms:W3CDTF">2025-03-21T08:49:33Z</dcterms:created>
  <dcterms:modified xsi:type="dcterms:W3CDTF">2025-04-04T10:10:49Z</dcterms:modified>
</cp:coreProperties>
</file>