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485" r:id="rId3"/>
    <p:sldId id="256" r:id="rId4"/>
    <p:sldId id="260" r:id="rId5"/>
    <p:sldId id="264" r:id="rId6"/>
    <p:sldId id="257" r:id="rId7"/>
    <p:sldId id="262" r:id="rId8"/>
    <p:sldId id="258" r:id="rId9"/>
    <p:sldId id="261" r:id="rId10"/>
    <p:sldId id="484" r:id="rId11"/>
    <p:sldId id="266" r:id="rId12"/>
    <p:sldId id="267" r:id="rId13"/>
    <p:sldId id="269" r:id="rId14"/>
    <p:sldId id="273" r:id="rId15"/>
    <p:sldId id="274" r:id="rId16"/>
    <p:sldId id="268" r:id="rId17"/>
    <p:sldId id="272" r:id="rId18"/>
    <p:sldId id="270" r:id="rId19"/>
    <p:sldId id="265" r:id="rId20"/>
    <p:sldId id="271" r:id="rId21"/>
    <p:sldId id="275" r:id="rId22"/>
    <p:sldId id="278" r:id="rId23"/>
    <p:sldId id="277" r:id="rId24"/>
    <p:sldId id="281" r:id="rId25"/>
    <p:sldId id="282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image" Target="../media/image41.e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image" Target="../media/image45.emf"/><Relationship Id="rId7" Type="http://schemas.openxmlformats.org/officeDocument/2006/relationships/image" Target="../media/image49.emf"/><Relationship Id="rId2" Type="http://schemas.openxmlformats.org/officeDocument/2006/relationships/image" Target="../media/image44.emf"/><Relationship Id="rId1" Type="http://schemas.openxmlformats.org/officeDocument/2006/relationships/image" Target="../media/image43.emf"/><Relationship Id="rId6" Type="http://schemas.openxmlformats.org/officeDocument/2006/relationships/image" Target="../media/image48.emf"/><Relationship Id="rId5" Type="http://schemas.openxmlformats.org/officeDocument/2006/relationships/image" Target="../media/image47.emf"/><Relationship Id="rId4" Type="http://schemas.openxmlformats.org/officeDocument/2006/relationships/image" Target="../media/image46.emf"/><Relationship Id="rId9" Type="http://schemas.openxmlformats.org/officeDocument/2006/relationships/image" Target="../media/image51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image" Target="../media/image52.emf"/><Relationship Id="rId4" Type="http://schemas.openxmlformats.org/officeDocument/2006/relationships/image" Target="../media/image55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7.emf"/><Relationship Id="rId1" Type="http://schemas.openxmlformats.org/officeDocument/2006/relationships/image" Target="../media/image56.emf"/><Relationship Id="rId6" Type="http://schemas.openxmlformats.org/officeDocument/2006/relationships/image" Target="../media/image55.emf"/><Relationship Id="rId5" Type="http://schemas.openxmlformats.org/officeDocument/2006/relationships/image" Target="../media/image54.emf"/><Relationship Id="rId4" Type="http://schemas.openxmlformats.org/officeDocument/2006/relationships/image" Target="../media/image5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9.emf"/><Relationship Id="rId1" Type="http://schemas.openxmlformats.org/officeDocument/2006/relationships/image" Target="../media/image5.emf"/><Relationship Id="rId4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4" Type="http://schemas.openxmlformats.org/officeDocument/2006/relationships/image" Target="../media/image24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6ED8C-9D0E-4814-95D2-3CE473DE7A6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0744B-0059-47F2-BF15-3435CB6A7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63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Реакции восстановительного присоединения являются очень важными и в лабораторном синтезе, и в химической промышленности. Одним  из самых важных методов синтеза аминов является реакция </a:t>
            </a:r>
            <a:r>
              <a:rPr lang="ru-RU" dirty="0" err="1"/>
              <a:t>восстновитеольного</a:t>
            </a:r>
            <a:r>
              <a:rPr lang="ru-RU" dirty="0"/>
              <a:t> </a:t>
            </a:r>
            <a:r>
              <a:rPr lang="ru-RU" dirty="0" err="1"/>
              <a:t>аминирования</a:t>
            </a:r>
            <a:r>
              <a:rPr lang="ru-RU" dirty="0"/>
              <a:t>. Классический подход к восстановительному </a:t>
            </a:r>
            <a:r>
              <a:rPr lang="ru-RU" dirty="0" err="1"/>
              <a:t>аминированию</a:t>
            </a:r>
            <a:r>
              <a:rPr lang="ru-RU" dirty="0"/>
              <a:t> предполагает использование внешнего источника водорода: восстановительными агентами является либо молекулярный водород, либо </a:t>
            </a:r>
            <a:r>
              <a:rPr lang="ru-RU" dirty="0" err="1"/>
              <a:t>борогидриды</a:t>
            </a:r>
            <a:r>
              <a:rPr lang="ru-RU" dirty="0"/>
              <a:t> натрия.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86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 этом метод демонстрирует </a:t>
            </a:r>
            <a:r>
              <a:rPr lang="ru-RU" dirty="0" err="1"/>
              <a:t>преимущетво</a:t>
            </a:r>
            <a:r>
              <a:rPr lang="ru-RU" dirty="0"/>
              <a:t> перед традиционными подходами меньшим кол-вом стадий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776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Можно ли получить </a:t>
            </a:r>
            <a:r>
              <a:rPr lang="ru-RU" dirty="0" err="1"/>
              <a:t>нитрилвы</a:t>
            </a:r>
            <a:r>
              <a:rPr lang="ru-RU" dirty="0"/>
              <a:t> из альдегидов в одну стадию?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591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Так путем конденсации </a:t>
            </a:r>
            <a:r>
              <a:rPr lang="ru-RU" dirty="0" err="1"/>
              <a:t>метилцианоацетата</a:t>
            </a:r>
            <a:r>
              <a:rPr lang="ru-RU" dirty="0"/>
              <a:t> с </a:t>
            </a:r>
            <a:r>
              <a:rPr lang="ru-RU" dirty="0" err="1"/>
              <a:t>альдеггидами</a:t>
            </a:r>
            <a:r>
              <a:rPr lang="ru-RU" dirty="0"/>
              <a:t> с высокими выходами были получены различные нитрилы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305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07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Однако классические подходы имеют ряд недостатков: низкая селективность и образование токсичных побочных продуктов.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32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255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Ежегодно на </a:t>
            </a:r>
            <a:r>
              <a:rPr lang="ru-RU" dirty="0" err="1"/>
              <a:t>металлургическох</a:t>
            </a:r>
            <a:r>
              <a:rPr lang="ru-RU" dirty="0"/>
              <a:t> заводах производится… Угарный газ или монооксид углерода является побочным продуктом в металлургической промышленности.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8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работах нашей группы показана эффективность монооксида углерода как восстановителя в </a:t>
            </a:r>
            <a:r>
              <a:rPr lang="ru-RU" dirty="0" err="1"/>
              <a:t>рнеакциях</a:t>
            </a:r>
            <a:r>
              <a:rPr lang="ru-RU" dirty="0"/>
              <a:t> восстановительного присоединения. В частности – в реакции </a:t>
            </a:r>
            <a:r>
              <a:rPr lang="ru-RU" dirty="0" err="1"/>
              <a:t>восст</a:t>
            </a:r>
            <a:r>
              <a:rPr lang="ru-RU" dirty="0"/>
              <a:t>. </a:t>
            </a:r>
            <a:r>
              <a:rPr lang="ru-RU" dirty="0" err="1"/>
              <a:t>аминирования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874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Подход предполагает использование монооксида углерода. В присутствии ацетата родия….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24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Традиционный подход – этерификация, однако недостатком такого метода является большое кол-во </a:t>
            </a:r>
            <a:r>
              <a:rPr lang="ru-RU" dirty="0" err="1"/>
              <a:t>одходов</a:t>
            </a:r>
            <a:r>
              <a:rPr lang="ru-RU" dirty="0"/>
              <a:t>, обусловленное необходимостью актив. К-ту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072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работах нашей группы также показана эффективность монооксида углерода для р-й этерификации путем конденсации альдегидов и кислоты. При этом, даже при добавлении спирта к </a:t>
            </a:r>
            <a:r>
              <a:rPr lang="ru-RU" dirty="0" err="1"/>
              <a:t>реакц</a:t>
            </a:r>
            <a:r>
              <a:rPr lang="ru-RU" dirty="0"/>
              <a:t>. Смеси продукта этерификации не наблюдается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85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Так же с монооксидом углерода можно проводить реакции восстановительного алкилирования.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0744B-0059-47F2-BF15-3435CB6A713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33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54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19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30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04DDD75A-DE56-40C6-B698-2CF5938FC6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C9C90825-C172-439B-BAC8-C63CF1747F3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25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7489A42D-DB0C-4BAF-86F2-3EFD5871F0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667"/>
            </a:lvl1pPr>
          </a:lstStyle>
          <a:p>
            <a:pPr defTabSz="1219170">
              <a:defRPr/>
            </a:pPr>
            <a:fld id="{0D1E7FFD-2388-43C6-BCB7-3C68BC6BB5C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60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A5505591-54EF-4045-873C-8D97A55E92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B2BA2D19-8FB4-4CA8-9B0C-FC8B76E0847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279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0ED95889-44BE-4E90-8418-1BA23EB4EEC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AE376287-0159-4D38-857F-76D1BCA4A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535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80EB353E-0EA5-4183-BD9B-E47540F0D7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C2B9549C-DF1F-4991-95B4-C246E97030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24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4B28C001-1893-4C4D-B077-4A4FCB2C48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21F6D793-D6ED-4B1B-A548-8707BD6F5D7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3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5F9247F9-AF82-497E-94D5-8D227332AE6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96AB114C-04AC-4AF9-BAD4-311413BFFD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233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950F41B7-EC59-445F-AD3E-ED30F5EC262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7FBF637D-4E7A-4623-859C-3280F89FE7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5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700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76F9D7DA-9A8E-442D-87A8-072E3FED7B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1FFB6E26-ABAB-4A8E-A8DD-E0B90933B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424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D902B8CA-7B61-453C-8BF1-068E772AB02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D4F081E6-DA7B-41AF-B5C4-C755E166725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798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7730B623-41B1-4D69-A1DA-0FE0B3FF710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>
              <a:defRPr/>
            </a:pPr>
            <a:fld id="{BB05B598-C5C5-4D36-AFEA-3648A815F1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50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2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45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91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94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48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28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609A0-1186-41CA-845C-771DCD17367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7F667-6B40-4734-A552-2658E557F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7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fld id="{7B0B813A-3684-455D-AD3F-7AFA6986EC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18.04.2025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fld id="{D21BC6EA-0177-4F98-8B9B-9643A920209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7.emf"/><Relationship Id="rId12" Type="http://schemas.openxmlformats.org/officeDocument/2006/relationships/image" Target="../media/image1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16.emf"/><Relationship Id="rId10" Type="http://schemas.openxmlformats.org/officeDocument/2006/relationships/image" Target="../media/image18.emf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emf"/><Relationship Id="rId5" Type="http://schemas.openxmlformats.org/officeDocument/2006/relationships/image" Target="../media/image21.e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6.e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2.e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9.e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1.emf"/><Relationship Id="rId5" Type="http://schemas.openxmlformats.org/officeDocument/2006/relationships/image" Target="../media/image28.emf"/><Relationship Id="rId15" Type="http://schemas.openxmlformats.org/officeDocument/2006/relationships/image" Target="../media/image33.e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0.emf"/><Relationship Id="rId14" Type="http://schemas.openxmlformats.org/officeDocument/2006/relationships/oleObject" Target="../embeddings/oleObject3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10" Type="http://schemas.openxmlformats.org/officeDocument/2006/relationships/image" Target="../media/image4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e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1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50.emf"/><Relationship Id="rId3" Type="http://schemas.openxmlformats.org/officeDocument/2006/relationships/oleObject" Target="../embeddings/oleObject38.bin"/><Relationship Id="rId21" Type="http://schemas.openxmlformats.org/officeDocument/2006/relationships/image" Target="../media/image50.png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7.e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emf"/><Relationship Id="rId20" Type="http://schemas.openxmlformats.org/officeDocument/2006/relationships/image" Target="../media/image51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23" Type="http://schemas.openxmlformats.org/officeDocument/2006/relationships/image" Target="../media/image52.png"/><Relationship Id="rId10" Type="http://schemas.openxmlformats.org/officeDocument/2006/relationships/image" Target="../media/image46.e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43.e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8.emf"/><Relationship Id="rId22" Type="http://schemas.openxmlformats.org/officeDocument/2006/relationships/image" Target="../media/image5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3.e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5.emf"/><Relationship Id="rId4" Type="http://schemas.openxmlformats.org/officeDocument/2006/relationships/image" Target="../media/image52.emf"/><Relationship Id="rId9" Type="http://schemas.openxmlformats.org/officeDocument/2006/relationships/oleObject" Target="../embeddings/oleObject50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7.e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3.emf"/><Relationship Id="rId4" Type="http://schemas.openxmlformats.org/officeDocument/2006/relationships/image" Target="../media/image56.e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8A849-F1C1-4F12-AC6F-3A6023874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2712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CA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Reductuve</a:t>
            </a:r>
            <a:r>
              <a:rPr lang="en-CA" sz="4800" b="1" dirty="0">
                <a:latin typeface="Arial" panose="020B0604020202020204" pitchFamily="34" charset="0"/>
                <a:cs typeface="Arial" panose="020B0604020202020204" pitchFamily="34" charset="0"/>
              </a:rPr>
              <a:t> addition</a:t>
            </a:r>
            <a:br>
              <a:rPr lang="en-CA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800" b="1" dirty="0">
                <a:latin typeface="Arial" panose="020B0604020202020204" pitchFamily="34" charset="0"/>
                <a:cs typeface="Arial" panose="020B0604020202020204" pitchFamily="34" charset="0"/>
              </a:rPr>
              <a:t>without an external hydrogen source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A3088B-AC66-425B-B9A9-C53709A42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r>
              <a:rPr lang="en-CA" sz="4800" b="1" dirty="0">
                <a:latin typeface="Arial" panose="020B0604020202020204" pitchFamily="34" charset="0"/>
                <a:cs typeface="Arial" panose="020B0604020202020204" pitchFamily="34" charset="0"/>
              </a:rPr>
              <a:t>CO as reducing agent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42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947" y="2486026"/>
            <a:ext cx="7867277" cy="10715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00036" y="2821752"/>
            <a:ext cx="2942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amounts of waste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32087" y="736416"/>
            <a:ext cx="68532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Traditional synthesis of esters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2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248362"/>
              </p:ext>
            </p:extLst>
          </p:nvPr>
        </p:nvGraphicFramePr>
        <p:xfrm>
          <a:off x="845661" y="2120331"/>
          <a:ext cx="5559282" cy="1086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CS ChemDraw Drawing" r:id="rId4" imgW="2255808" imgH="426720" progId="ChemDraw.Document.6.0">
                  <p:embed/>
                </p:oleObj>
              </mc:Choice>
              <mc:Fallback>
                <p:oleObj name="CS ChemDraw Drawing" r:id="rId4" imgW="2255808" imgH="426720" progId="ChemDraw.Document.6.0">
                  <p:embed/>
                  <p:pic>
                    <p:nvPicPr>
                      <p:cNvPr id="8" name="Объект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5661" y="2120331"/>
                        <a:ext cx="5559282" cy="1086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04636"/>
              </p:ext>
            </p:extLst>
          </p:nvPr>
        </p:nvGraphicFramePr>
        <p:xfrm>
          <a:off x="6790540" y="2158882"/>
          <a:ext cx="2088464" cy="1086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CS ChemDraw Drawing" r:id="rId6" imgW="821329" imgH="426720" progId="ChemDraw.Document.6.0">
                  <p:embed/>
                </p:oleObj>
              </mc:Choice>
              <mc:Fallback>
                <p:oleObj name="CS ChemDraw Drawing" r:id="rId6" imgW="821329" imgH="4267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90540" y="2158882"/>
                        <a:ext cx="2088464" cy="1086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36197" y="2854936"/>
            <a:ext cx="762873" cy="451009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237913"/>
              </p:ext>
            </p:extLst>
          </p:nvPr>
        </p:nvGraphicFramePr>
        <p:xfrm>
          <a:off x="1344559" y="3706056"/>
          <a:ext cx="1961765" cy="612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CS ChemDraw Drawing" r:id="rId9" imgW="731877" imgH="228803" progId="ChemDraw.Document.6.0">
                  <p:embed/>
                </p:oleObj>
              </mc:Choice>
              <mc:Fallback>
                <p:oleObj name="CS ChemDraw Drawing" r:id="rId9" imgW="731877" imgH="228803" progId="ChemDraw.Document.6.0">
                  <p:embed/>
                  <p:pic>
                    <p:nvPicPr>
                      <p:cNvPr id="9" name="Объект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44559" y="3706056"/>
                        <a:ext cx="1961765" cy="6127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20355"/>
              </p:ext>
            </p:extLst>
          </p:nvPr>
        </p:nvGraphicFramePr>
        <p:xfrm>
          <a:off x="9279401" y="2158882"/>
          <a:ext cx="2370824" cy="1009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CS ChemDraw Drawing" r:id="rId11" imgW="1001045" imgH="426720" progId="ChemDraw.Document.6.0">
                  <p:embed/>
                </p:oleObj>
              </mc:Choice>
              <mc:Fallback>
                <p:oleObj name="CS ChemDraw Drawing" r:id="rId11" imgW="1001045" imgH="426720" progId="ChemDraw.Document.6.0">
                  <p:embed/>
                  <p:pic>
                    <p:nvPicPr>
                      <p:cNvPr id="10" name="Объект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279401" y="2158882"/>
                        <a:ext cx="2370824" cy="1009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831852" y="3506001"/>
            <a:ext cx="1636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detected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7575" y="4617865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1000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eq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7738" y="330594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eq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0392" y="714375"/>
            <a:ext cx="10629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Reductive esterification without an external hydrogen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15551" y="6401465"/>
            <a:ext cx="3839513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Org. Lett.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2018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 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24, 7856–7859</a:t>
            </a:r>
            <a:endParaRPr lang="ru-RU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3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9137" y="1415532"/>
            <a:ext cx="5391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NH-, OH-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nuclepohiles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25366" y="3130033"/>
            <a:ext cx="34387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What else?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86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0391" y="542925"/>
            <a:ext cx="9969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Reductive alkylation without an external hydrogen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076574"/>
              </p:ext>
            </p:extLst>
          </p:nvPr>
        </p:nvGraphicFramePr>
        <p:xfrm>
          <a:off x="1289298" y="1508734"/>
          <a:ext cx="9340603" cy="1573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CS ChemDraw Drawing" r:id="rId4" imgW="4541705" imgH="765251" progId="ChemDraw.Document.6.0">
                  <p:embed/>
                </p:oleObj>
              </mc:Choice>
              <mc:Fallback>
                <p:oleObj name="CS ChemDraw Drawing" r:id="rId4" imgW="4541705" imgH="7652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9298" y="1508734"/>
                        <a:ext cx="9340603" cy="1573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86738" y="3082370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yield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90%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2637" y="4286250"/>
            <a:ext cx="67605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What about classical approach</a:t>
            </a:r>
            <a:r>
              <a:rPr lang="ru-RU" sz="4000" dirty="0"/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19626" y="6488668"/>
            <a:ext cx="441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Chem. Eur. J.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25, 71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16225-16229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2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941610"/>
              </p:ext>
            </p:extLst>
          </p:nvPr>
        </p:nvGraphicFramePr>
        <p:xfrm>
          <a:off x="1060698" y="194284"/>
          <a:ext cx="9340603" cy="1573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CS ChemDraw Drawing" r:id="rId4" imgW="4541705" imgH="765251" progId="ChemDraw.Document.6.0">
                  <p:embed/>
                </p:oleObj>
              </mc:Choice>
              <mc:Fallback>
                <p:oleObj name="CS ChemDraw Drawing" r:id="rId4" imgW="4541705" imgH="765251" progId="ChemDraw.Document.6.0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0698" y="194284"/>
                        <a:ext cx="9340603" cy="1573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74395" y="1731492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95717"/>
              </p:ext>
            </p:extLst>
          </p:nvPr>
        </p:nvGraphicFramePr>
        <p:xfrm>
          <a:off x="2549650" y="1767920"/>
          <a:ext cx="1067045" cy="1532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CS ChemDraw Drawing" r:id="rId6" imgW="534677" imgH="768096" progId="ChemDraw.Document.6.0">
                  <p:embed/>
                </p:oleObj>
              </mc:Choice>
              <mc:Fallback>
                <p:oleObj name="CS ChemDraw Drawing" r:id="rId6" imgW="534677" imgH="7680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49650" y="1767920"/>
                        <a:ext cx="1067045" cy="1532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344556"/>
              </p:ext>
            </p:extLst>
          </p:nvPr>
        </p:nvGraphicFramePr>
        <p:xfrm>
          <a:off x="1199595" y="3550074"/>
          <a:ext cx="2920534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CS ChemDraw Drawing" r:id="rId8" imgW="1547107" imgH="701040" progId="ChemDraw.Document.6.0">
                  <p:embed/>
                </p:oleObj>
              </mc:Choice>
              <mc:Fallback>
                <p:oleObj name="CS ChemDraw Drawing" r:id="rId8" imgW="1547107" imgH="701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99595" y="3550074"/>
                        <a:ext cx="2920534" cy="132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859712"/>
              </p:ext>
            </p:extLst>
          </p:nvPr>
        </p:nvGraphicFramePr>
        <p:xfrm>
          <a:off x="4326881" y="2728914"/>
          <a:ext cx="5668333" cy="3323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CS ChemDraw Drawing" r:id="rId10" imgW="2913684" imgH="1708506" progId="ChemDraw.Document.6.0">
                  <p:embed/>
                </p:oleObj>
              </mc:Choice>
              <mc:Fallback>
                <p:oleObj name="CS ChemDraw Drawing" r:id="rId10" imgW="2913684" imgH="17085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26881" y="2728914"/>
                        <a:ext cx="5668333" cy="3323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991038" y="6488668"/>
            <a:ext cx="441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Chem. Eur. J.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25, 71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16225-16229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54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370" y="2422743"/>
            <a:ext cx="7336268" cy="1581864"/>
          </a:xfrm>
          <a:prstGeom prst="rect">
            <a:avLst/>
          </a:prstGeom>
        </p:spPr>
      </p:pic>
      <p:sp>
        <p:nvSpPr>
          <p:cNvPr id="3" name="Rectangle 4"/>
          <p:cNvSpPr txBox="1">
            <a:spLocks/>
          </p:cNvSpPr>
          <p:nvPr/>
        </p:nvSpPr>
        <p:spPr>
          <a:xfrm>
            <a:off x="2828404" y="753839"/>
            <a:ext cx="6172200" cy="813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In one step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43525" y="242274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97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524001" y="-230831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ru-RU" altLang="ru-RU" sz="24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1524001" y="-230831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ru-RU" altLang="ru-RU" sz="24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8438" name="Объект 2"/>
          <p:cNvGraphicFramePr>
            <a:graphicFrameLocks noChangeAspect="1"/>
          </p:cNvGraphicFramePr>
          <p:nvPr/>
        </p:nvGraphicFramePr>
        <p:xfrm>
          <a:off x="1989668" y="2269067"/>
          <a:ext cx="8142817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CS ChemDraw Drawing" r:id="rId4" imgW="7878932" imgH="3646608" progId="ChemDraw.Document.6.0">
                  <p:embed/>
                </p:oleObj>
              </mc:Choice>
              <mc:Fallback>
                <p:oleObj name="CS ChemDraw Drawing" r:id="rId4" imgW="7878932" imgH="3646608" progId="ChemDraw.Document.6.0">
                  <p:embed/>
                  <p:pic>
                    <p:nvPicPr>
                      <p:cNvPr id="18438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668" y="2269067"/>
                        <a:ext cx="8142817" cy="377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455894"/>
              </p:ext>
            </p:extLst>
          </p:nvPr>
        </p:nvGraphicFramePr>
        <p:xfrm>
          <a:off x="2117725" y="187325"/>
          <a:ext cx="7956550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CS ChemDraw Drawing" r:id="rId6" imgW="5114279" imgH="1067863" progId="ChemDraw.Document.6.0">
                  <p:embed/>
                </p:oleObj>
              </mc:Choice>
              <mc:Fallback>
                <p:oleObj name="CS ChemDraw Drawing" r:id="rId6" imgW="5114279" imgH="1067863" progId="ChemDraw.Document.6.0">
                  <p:embed/>
                  <p:pic>
                    <p:nvPicPr>
                      <p:cNvPr id="18439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725" y="187325"/>
                        <a:ext cx="7956550" cy="165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8"/>
          <p:cNvSpPr>
            <a:spLocks noChangeArrowheads="1"/>
          </p:cNvSpPr>
          <p:nvPr/>
        </p:nvSpPr>
        <p:spPr bwMode="auto">
          <a:xfrm>
            <a:off x="4118536" y="6281750"/>
            <a:ext cx="39549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i="1" dirty="0" err="1">
                <a:solidFill>
                  <a:prstClr val="black"/>
                </a:solidFill>
                <a:latin typeface="Arial" charset="0"/>
                <a:cs typeface="Arial" charset="0"/>
              </a:rPr>
              <a:t>ChemCatChem</a:t>
            </a:r>
            <a:r>
              <a:rPr lang="en-US" altLang="ru-RU" dirty="0">
                <a:solidFill>
                  <a:prstClr val="black"/>
                </a:solidFill>
                <a:latin typeface="Arial" charset="0"/>
                <a:cs typeface="Arial" charset="0"/>
              </a:rPr>
              <a:t>,</a:t>
            </a:r>
            <a:r>
              <a:rPr lang="ru-RU" altLang="ru-RU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alt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2015</a:t>
            </a:r>
            <a:r>
              <a:rPr lang="en-US" altLang="ru-RU" dirty="0">
                <a:solidFill>
                  <a:prstClr val="black"/>
                </a:solidFill>
                <a:latin typeface="Arial" charset="0"/>
                <a:cs typeface="Arial" charset="0"/>
              </a:rPr>
              <a:t>,</a:t>
            </a:r>
            <a:r>
              <a:rPr lang="ru-RU" altLang="ru-RU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altLang="ru-RU" dirty="0">
                <a:solidFill>
                  <a:prstClr val="black"/>
                </a:solidFill>
                <a:latin typeface="Arial" charset="0"/>
                <a:cs typeface="Arial" charset="0"/>
              </a:rPr>
              <a:t>7, 2590–2593</a:t>
            </a:r>
            <a:endParaRPr lang="ru-RU" alt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05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841701"/>
              </p:ext>
            </p:extLst>
          </p:nvPr>
        </p:nvGraphicFramePr>
        <p:xfrm>
          <a:off x="1567853" y="1552576"/>
          <a:ext cx="3681584" cy="954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CS ChemDraw Drawing" r:id="rId4" imgW="2120004" imgH="548640" progId="ChemDraw.Document.6.0">
                  <p:embed/>
                </p:oleObj>
              </mc:Choice>
              <mc:Fallback>
                <p:oleObj name="CS ChemDraw Drawing" r:id="rId4" imgW="2120004" imgH="548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67853" y="1552576"/>
                        <a:ext cx="3681584" cy="954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820815"/>
              </p:ext>
            </p:extLst>
          </p:nvPr>
        </p:nvGraphicFramePr>
        <p:xfrm>
          <a:off x="5811407" y="1554562"/>
          <a:ext cx="1828915" cy="101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CS ChemDraw Drawing" r:id="rId6" imgW="1243785" imgH="692099" progId="ChemDraw.Document.6.0">
                  <p:embed/>
                </p:oleObj>
              </mc:Choice>
              <mc:Fallback>
                <p:oleObj name="CS ChemDraw Drawing" r:id="rId6" imgW="1243785" imgH="69209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11407" y="1554562"/>
                        <a:ext cx="1828915" cy="1018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869599"/>
              </p:ext>
            </p:extLst>
          </p:nvPr>
        </p:nvGraphicFramePr>
        <p:xfrm>
          <a:off x="8129588" y="1427163"/>
          <a:ext cx="193198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CS ChemDraw Drawing" r:id="rId8" imgW="1165718" imgH="760374" progId="ChemDraw.Document.6.0">
                  <p:embed/>
                </p:oleObj>
              </mc:Choice>
              <mc:Fallback>
                <p:oleObj name="CS ChemDraw Drawing" r:id="rId8" imgW="1165718" imgH="7603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29588" y="1427163"/>
                        <a:ext cx="1931987" cy="126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946740"/>
              </p:ext>
            </p:extLst>
          </p:nvPr>
        </p:nvGraphicFramePr>
        <p:xfrm>
          <a:off x="7908762" y="2920256"/>
          <a:ext cx="1578486" cy="865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CS ChemDraw Drawing" r:id="rId10" imgW="1054716" imgH="577901" progId="ChemDraw.Document.6.0">
                  <p:embed/>
                </p:oleObj>
              </mc:Choice>
              <mc:Fallback>
                <p:oleObj name="CS ChemDraw Drawing" r:id="rId10" imgW="1054716" imgH="5779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908762" y="2920256"/>
                        <a:ext cx="1578486" cy="865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7170"/>
              </p:ext>
            </p:extLst>
          </p:nvPr>
        </p:nvGraphicFramePr>
        <p:xfrm>
          <a:off x="8128749" y="4044532"/>
          <a:ext cx="1671572" cy="119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CS ChemDraw Drawing" r:id="rId12" imgW="1063662" imgH="760781" progId="ChemDraw.Document.6.0">
                  <p:embed/>
                </p:oleObj>
              </mc:Choice>
              <mc:Fallback>
                <p:oleObj name="CS ChemDraw Drawing" r:id="rId12" imgW="1063662" imgH="76078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128749" y="4044532"/>
                        <a:ext cx="1671572" cy="119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016409"/>
              </p:ext>
            </p:extLst>
          </p:nvPr>
        </p:nvGraphicFramePr>
        <p:xfrm>
          <a:off x="4525650" y="3978442"/>
          <a:ext cx="3114672" cy="1261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CS ChemDraw Drawing" r:id="rId14" imgW="1877672" imgH="760781" progId="ChemDraw.Document.6.0">
                  <p:embed/>
                </p:oleObj>
              </mc:Choice>
              <mc:Fallback>
                <p:oleObj name="CS ChemDraw Drawing" r:id="rId14" imgW="1877672" imgH="76078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25650" y="3978442"/>
                        <a:ext cx="3114672" cy="1261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8"/>
          <p:cNvSpPr>
            <a:spLocks noChangeArrowheads="1"/>
          </p:cNvSpPr>
          <p:nvPr/>
        </p:nvSpPr>
        <p:spPr bwMode="auto">
          <a:xfrm>
            <a:off x="4109700" y="6266341"/>
            <a:ext cx="40190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Org.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Biomol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 Chem.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83-87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16309" y="328461"/>
            <a:ext cx="8733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Tandem reaction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1781180" y="4411224"/>
            <a:ext cx="2131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TON up to 5600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6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4088" y="390772"/>
            <a:ext cx="8949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>
                <a:latin typeface="Arial" charset="0"/>
              </a:rPr>
              <a:t>One-pot synthesis for unsymmetrical amines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18280" y="1141214"/>
            <a:ext cx="5245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dirty="0">
                <a:latin typeface="Arial" charset="0"/>
              </a:rPr>
              <a:t>Hydrogen vs. Carbon monoxide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996915"/>
              </p:ext>
            </p:extLst>
          </p:nvPr>
        </p:nvGraphicFramePr>
        <p:xfrm>
          <a:off x="1471044" y="1820246"/>
          <a:ext cx="9171941" cy="3013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CS ChemDraw Drawing" r:id="rId3" imgW="5390682" imgH="1772310" progId="ChemDraw.Document.6.0">
                  <p:embed/>
                </p:oleObj>
              </mc:Choice>
              <mc:Fallback>
                <p:oleObj name="CS ChemDraw Drawing" r:id="rId3" imgW="5390682" imgH="177231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1044" y="1820246"/>
                        <a:ext cx="9171941" cy="3013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27162" y="2437114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yield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8496" y="3830789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yield</a:t>
            </a:r>
            <a:r>
              <a:rPr lang="ru-RU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0%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093555"/>
              </p:ext>
            </p:extLst>
          </p:nvPr>
        </p:nvGraphicFramePr>
        <p:xfrm>
          <a:off x="4701811" y="5009641"/>
          <a:ext cx="5463270" cy="125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CS ChemDraw Drawing" r:id="rId5" imgW="3195864" imgH="731520" progId="ChemDraw.Document.6.0">
                  <p:embed/>
                </p:oleObj>
              </mc:Choice>
              <mc:Fallback>
                <p:oleObj name="CS ChemDraw Drawing" r:id="rId5" imgW="3195864" imgH="7315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01811" y="5009641"/>
                        <a:ext cx="5463270" cy="1251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471044" y="5474132"/>
                <a:ext cx="30478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By-products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ru-RU" sz="28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ru-RU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endParaRPr lang="ru-RU" sz="28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044" y="5474132"/>
                <a:ext cx="3047886" cy="523220"/>
              </a:xfrm>
              <a:prstGeom prst="rect">
                <a:avLst/>
              </a:prstGeom>
              <a:blipFill>
                <a:blip r:embed="rId7"/>
                <a:stretch>
                  <a:fillRect l="-3000" b="-244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250147" y="6488668"/>
            <a:ext cx="40446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i="1" dirty="0" err="1"/>
              <a:t>Chem</a:t>
            </a:r>
            <a:r>
              <a:rPr lang="ru-RU" altLang="ru-RU" i="1" dirty="0"/>
              <a:t>.</a:t>
            </a:r>
            <a:r>
              <a:rPr lang="en-US" altLang="ru-RU" i="1" dirty="0"/>
              <a:t> </a:t>
            </a:r>
            <a:r>
              <a:rPr lang="en-US" altLang="ru-RU" i="1" dirty="0" err="1"/>
              <a:t>Comm</a:t>
            </a:r>
            <a:r>
              <a:rPr lang="ru-RU" altLang="ru-RU" i="1" dirty="0"/>
              <a:t>.</a:t>
            </a:r>
            <a:r>
              <a:rPr lang="ru-RU" altLang="ru-RU" dirty="0"/>
              <a:t>, </a:t>
            </a:r>
            <a:r>
              <a:rPr lang="ru-RU" altLang="ru-RU" b="1" dirty="0"/>
              <a:t>2016</a:t>
            </a:r>
            <a:r>
              <a:rPr lang="ru-RU" altLang="ru-RU" dirty="0"/>
              <a:t>, </a:t>
            </a:r>
            <a:r>
              <a:rPr lang="en-US" altLang="ru-RU" dirty="0"/>
              <a:t>52</a:t>
            </a:r>
            <a:r>
              <a:rPr lang="ru-RU" altLang="ru-RU" dirty="0"/>
              <a:t>, </a:t>
            </a:r>
            <a:r>
              <a:rPr lang="en-US" altLang="ru-RU" dirty="0"/>
              <a:t>1397</a:t>
            </a:r>
            <a:r>
              <a:rPr lang="ru-RU" altLang="ru-RU" dirty="0"/>
              <a:t>–</a:t>
            </a:r>
            <a:r>
              <a:rPr lang="en-US" altLang="ru-RU" dirty="0"/>
              <a:t>1400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047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8"/>
          <p:cNvSpPr txBox="1">
            <a:spLocks/>
          </p:cNvSpPr>
          <p:nvPr/>
        </p:nvSpPr>
        <p:spPr>
          <a:xfrm>
            <a:off x="885826" y="534592"/>
            <a:ext cx="10707562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if there is no cylinder with CO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3" name="Picture 17" descr="Gas Cylinder Images - Free Download on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01" y="1634729"/>
            <a:ext cx="8631212" cy="431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60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3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700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7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7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700" fill="hold">
                                          <p:stCondLst>
                                            <p:cond delay="2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009630"/>
              </p:ext>
            </p:extLst>
          </p:nvPr>
        </p:nvGraphicFramePr>
        <p:xfrm>
          <a:off x="1630165" y="3093084"/>
          <a:ext cx="3433882" cy="120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CS ChemDraw Drawing" r:id="rId4" imgW="1409677" imgH="495402" progId="ChemDraw.Document.6.0">
                  <p:embed/>
                </p:oleObj>
              </mc:Choice>
              <mc:Fallback>
                <p:oleObj name="CS ChemDraw Drawing" r:id="rId4" imgW="1409677" imgH="4954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0165" y="3093084"/>
                        <a:ext cx="3433882" cy="1206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0701"/>
              </p:ext>
            </p:extLst>
          </p:nvPr>
        </p:nvGraphicFramePr>
        <p:xfrm>
          <a:off x="9050142" y="2833030"/>
          <a:ext cx="1328738" cy="172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CS ChemDraw Drawing" r:id="rId6" imgW="562326" imgH="730301" progId="ChemDraw.Document.6.0">
                  <p:embed/>
                </p:oleObj>
              </mc:Choice>
              <mc:Fallback>
                <p:oleObj name="CS ChemDraw Drawing" r:id="rId6" imgW="562326" imgH="7303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50142" y="2833030"/>
                        <a:ext cx="1328738" cy="1726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009681"/>
              </p:ext>
            </p:extLst>
          </p:nvPr>
        </p:nvGraphicFramePr>
        <p:xfrm>
          <a:off x="5402067" y="3539173"/>
          <a:ext cx="3417157" cy="314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CS ChemDraw Drawing" r:id="rId8" imgW="841252" imgH="83718" progId="ChemDraw.Document.6.0">
                  <p:embed/>
                </p:oleObj>
              </mc:Choice>
              <mc:Fallback>
                <p:oleObj name="CS ChemDraw Drawing" r:id="rId8" imgW="841252" imgH="837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02067" y="3539173"/>
                        <a:ext cx="3417157" cy="314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50677" y="2714719"/>
            <a:ext cx="2655273" cy="824453"/>
          </a:xfrm>
          <a:prstGeom prst="rect">
            <a:avLst/>
          </a:prstGeom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1971674" y="868139"/>
            <a:ext cx="8229600" cy="8137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Classical reductive amination</a:t>
            </a:r>
            <a:endParaRPr lang="ru-RU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80294"/>
              </p:ext>
            </p:extLst>
          </p:nvPr>
        </p:nvGraphicFramePr>
        <p:xfrm>
          <a:off x="1109148" y="2400735"/>
          <a:ext cx="3205677" cy="1399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CS ChemDraw Drawing" r:id="rId3" imgW="999419" imgH="437286" progId="ChemDraw.Document.6.0">
                  <p:embed/>
                </p:oleObj>
              </mc:Choice>
              <mc:Fallback>
                <p:oleObj name="CS ChemDraw Drawing" r:id="rId3" imgW="999419" imgH="4372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9148" y="2400735"/>
                        <a:ext cx="3205677" cy="1399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254293"/>
              </p:ext>
            </p:extLst>
          </p:nvPr>
        </p:nvGraphicFramePr>
        <p:xfrm>
          <a:off x="4657725" y="2616758"/>
          <a:ext cx="2541446" cy="6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CS ChemDraw Drawing" r:id="rId5" imgW="742449" imgH="187757" progId="ChemDraw.Document.6.0">
                  <p:embed/>
                </p:oleObj>
              </mc:Choice>
              <mc:Fallback>
                <p:oleObj name="CS ChemDraw Drawing" r:id="rId5" imgW="742449" imgH="18775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7725" y="2616758"/>
                        <a:ext cx="2541446" cy="6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015994"/>
              </p:ext>
            </p:extLst>
          </p:nvPr>
        </p:nvGraphicFramePr>
        <p:xfrm>
          <a:off x="7542071" y="2496703"/>
          <a:ext cx="3284604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CS ChemDraw Drawing" r:id="rId7" imgW="1092530" imgH="432816" progId="ChemDraw.Document.6.0">
                  <p:embed/>
                </p:oleObj>
              </mc:Choice>
              <mc:Fallback>
                <p:oleObj name="CS ChemDraw Drawing" r:id="rId7" imgW="1092530" imgH="43281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42071" y="2496703"/>
                        <a:ext cx="3284604" cy="130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9010" y="529709"/>
            <a:ext cx="88024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Iron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pentacarbonyl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as a reducing agent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641260" y="44674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Ligand-free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33432" y="4467435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Solvent-free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3750322" y="6364279"/>
            <a:ext cx="4839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Org.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Biomol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 Chem.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10164–10166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3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8"/>
          <p:cNvSpPr>
            <a:spLocks noChangeArrowheads="1"/>
          </p:cNvSpPr>
          <p:nvPr/>
        </p:nvSpPr>
        <p:spPr bwMode="auto">
          <a:xfrm>
            <a:off x="3720778" y="6362052"/>
            <a:ext cx="53644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Journal of Organic Chemistry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14, 9347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785937" y="548878"/>
            <a:ext cx="82296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Synthesis of Luotonin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312962"/>
              </p:ext>
            </p:extLst>
          </p:nvPr>
        </p:nvGraphicFramePr>
        <p:xfrm>
          <a:off x="1150142" y="2311401"/>
          <a:ext cx="5141273" cy="192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CS ChemDraw Drawing" r:id="rId3" imgW="2072432" imgH="775818" progId="ChemDraw.Document.6.0">
                  <p:embed/>
                </p:oleObj>
              </mc:Choice>
              <mc:Fallback>
                <p:oleObj name="CS ChemDraw Drawing" r:id="rId3" imgW="2072432" imgH="775818" progId="ChemDraw.Document.6.0">
                  <p:embed/>
                  <p:pic>
                    <p:nvPicPr>
                      <p:cNvPr id="3" name="Объект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0142" y="2311401"/>
                        <a:ext cx="5141273" cy="1926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450889"/>
              </p:ext>
            </p:extLst>
          </p:nvPr>
        </p:nvGraphicFramePr>
        <p:xfrm>
          <a:off x="6572251" y="2311401"/>
          <a:ext cx="4481514" cy="2847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CS ChemDraw Drawing" r:id="rId5" imgW="1981354" imgH="1259027" progId="ChemDraw.Document.6.0">
                  <p:embed/>
                </p:oleObj>
              </mc:Choice>
              <mc:Fallback>
                <p:oleObj name="CS ChemDraw Drawing" r:id="rId5" imgW="1981354" imgH="1259027" progId="ChemDraw.Document.6.0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72251" y="2311401"/>
                        <a:ext cx="4481514" cy="2847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715126" y="275143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5777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670567"/>
              </p:ext>
            </p:extLst>
          </p:nvPr>
        </p:nvGraphicFramePr>
        <p:xfrm>
          <a:off x="971858" y="4471845"/>
          <a:ext cx="1328737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" name="CS ChemDraw Drawing" r:id="rId3" imgW="726998" imgH="728675" progId="ChemDraw.Document.6.0">
                  <p:embed/>
                </p:oleObj>
              </mc:Choice>
              <mc:Fallback>
                <p:oleObj name="CS ChemDraw Drawing" r:id="rId3" imgW="726998" imgH="7286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858" y="4471845"/>
                        <a:ext cx="1328737" cy="133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22557"/>
              </p:ext>
            </p:extLst>
          </p:nvPr>
        </p:nvGraphicFramePr>
        <p:xfrm>
          <a:off x="2636514" y="1612170"/>
          <a:ext cx="2278622" cy="121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" name="CS ChemDraw Drawing" r:id="rId5" imgW="1133596" imgH="603098" progId="ChemDraw.Document.6.0">
                  <p:embed/>
                </p:oleObj>
              </mc:Choice>
              <mc:Fallback>
                <p:oleObj name="CS ChemDraw Drawing" r:id="rId5" imgW="1133596" imgH="60309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6514" y="1612170"/>
                        <a:ext cx="2278622" cy="121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07978"/>
              </p:ext>
            </p:extLst>
          </p:nvPr>
        </p:nvGraphicFramePr>
        <p:xfrm>
          <a:off x="3510358" y="2986088"/>
          <a:ext cx="195539" cy="97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6" name="CS ChemDraw Drawing" r:id="rId7" imgW="85386" imgH="525882" progId="ChemDraw.Document.6.0">
                  <p:embed/>
                </p:oleObj>
              </mc:Choice>
              <mc:Fallback>
                <p:oleObj name="CS ChemDraw Drawing" r:id="rId7" imgW="85386" imgH="52588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10358" y="2986088"/>
                        <a:ext cx="195539" cy="97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853998"/>
              </p:ext>
            </p:extLst>
          </p:nvPr>
        </p:nvGraphicFramePr>
        <p:xfrm>
          <a:off x="2636514" y="3860651"/>
          <a:ext cx="1310761" cy="1277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7" name="CS ChemDraw Drawing" r:id="rId9" imgW="618436" imgH="603504" progId="ChemDraw.Document.6.0">
                  <p:embed/>
                </p:oleObj>
              </mc:Choice>
              <mc:Fallback>
                <p:oleObj name="CS ChemDraw Drawing" r:id="rId9" imgW="618436" imgH="6035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36514" y="3860651"/>
                        <a:ext cx="1310761" cy="1277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297717"/>
              </p:ext>
            </p:extLst>
          </p:nvPr>
        </p:nvGraphicFramePr>
        <p:xfrm>
          <a:off x="2589246" y="5173667"/>
          <a:ext cx="2716057" cy="16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" name="CS ChemDraw Drawing" r:id="rId11" imgW="1598745" imgH="85344" progId="ChemDraw.Document.6.0">
                  <p:embed/>
                </p:oleObj>
              </mc:Choice>
              <mc:Fallback>
                <p:oleObj name="CS ChemDraw Drawing" r:id="rId11" imgW="1598745" imgH="8534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89246" y="5173667"/>
                        <a:ext cx="2716057" cy="162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019438"/>
              </p:ext>
            </p:extLst>
          </p:nvPr>
        </p:nvGraphicFramePr>
        <p:xfrm>
          <a:off x="5497315" y="4506986"/>
          <a:ext cx="1985690" cy="1587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9" name="CS ChemDraw Drawing" r:id="rId13" imgW="1053090" imgH="841248" progId="ChemDraw.Document.6.0">
                  <p:embed/>
                </p:oleObj>
              </mc:Choice>
              <mc:Fallback>
                <p:oleObj name="CS ChemDraw Drawing" r:id="rId13" imgW="1053090" imgH="84124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97315" y="4506986"/>
                        <a:ext cx="1985690" cy="1587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713314"/>
              </p:ext>
            </p:extLst>
          </p:nvPr>
        </p:nvGraphicFramePr>
        <p:xfrm>
          <a:off x="8727728" y="3647862"/>
          <a:ext cx="1354137" cy="1357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0" name="CS ChemDraw Drawing" r:id="rId15" imgW="726998" imgH="728269" progId="ChemDraw.Document.6.0">
                  <p:embed/>
                </p:oleObj>
              </mc:Choice>
              <mc:Fallback>
                <p:oleObj name="CS ChemDraw Drawing" r:id="rId15" imgW="726998" imgH="72826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727728" y="3647862"/>
                        <a:ext cx="1354137" cy="1357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083695"/>
              </p:ext>
            </p:extLst>
          </p:nvPr>
        </p:nvGraphicFramePr>
        <p:xfrm>
          <a:off x="7522754" y="3397723"/>
          <a:ext cx="1165225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" name="CS ChemDraw Drawing" r:id="rId17" imgW="576150" imgH="918870" progId="ChemDraw.Document.6.0">
                  <p:embed/>
                </p:oleObj>
              </mc:Choice>
              <mc:Fallback>
                <p:oleObj name="CS ChemDraw Drawing" r:id="rId17" imgW="576150" imgH="91887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522754" y="3397723"/>
                        <a:ext cx="1165225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094203"/>
              </p:ext>
            </p:extLst>
          </p:nvPr>
        </p:nvGraphicFramePr>
        <p:xfrm>
          <a:off x="7687428" y="1583982"/>
          <a:ext cx="2821397" cy="1892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" name="CS ChemDraw Drawing" r:id="rId19" imgW="1479612" imgH="992022" progId="ChemDraw.Document.6.0">
                  <p:embed/>
                </p:oleObj>
              </mc:Choice>
              <mc:Fallback>
                <p:oleObj name="CS ChemDraw Drawing" r:id="rId19" imgW="1479612" imgH="99202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687428" y="1583982"/>
                        <a:ext cx="2821397" cy="1892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61904" y="3063804"/>
                <a:ext cx="227498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cat.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cyclohecsanone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160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о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</a:rPr>
                      <m:t>С,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DMF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904" y="3063804"/>
                <a:ext cx="2274982" cy="646331"/>
              </a:xfrm>
              <a:prstGeom prst="rect">
                <a:avLst/>
              </a:prstGeom>
              <a:blipFill>
                <a:blip r:embed="rId21"/>
                <a:stretch>
                  <a:fillRect l="-2413" t="-5660" r="-1609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21974" y="5386453"/>
                <a:ext cx="2857321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Fe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DMF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о</m:t>
                        </m:r>
                      </m:sup>
                    </m:sSup>
                    <m:r>
                      <a:rPr lang="ru-RU" sz="2000" i="1">
                        <a:latin typeface="Cambria Math" panose="02040503050406030204" pitchFamily="18" charset="0"/>
                      </a:rPr>
                      <m:t>С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tBuOOH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KI, RT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974" y="5386453"/>
                <a:ext cx="2857321" cy="677108"/>
              </a:xfrm>
              <a:prstGeom prst="rect">
                <a:avLst/>
              </a:prstGeom>
              <a:blipFill>
                <a:blip r:embed="rId22"/>
                <a:stretch>
                  <a:fillRect l="-2132" t="-4505" b="-13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687979" y="5004957"/>
                <a:ext cx="19398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Fe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000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о</m:t>
                          </m:r>
                        </m:sup>
                      </m:sSup>
                      <m:r>
                        <a:rPr lang="ru-RU" sz="2000" i="1">
                          <a:latin typeface="Cambria Math" panose="02040503050406030204" pitchFamily="18" charset="0"/>
                        </a:rPr>
                        <m:t>С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979" y="5004957"/>
                <a:ext cx="1939890" cy="400110"/>
              </a:xfrm>
              <a:prstGeom prst="rect">
                <a:avLst/>
              </a:prstGeom>
              <a:blipFill>
                <a:blip r:embed="rId23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657924" y="1849194"/>
            <a:ext cx="12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Luotonin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036276" y="427974"/>
            <a:ext cx="82296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latin typeface="Arial" panose="020B0604020202020204" pitchFamily="34" charset="0"/>
                <a:cs typeface="Arial" panose="020B0604020202020204" pitchFamily="34" charset="0"/>
              </a:rPr>
              <a:t>Unique properties of Fe(CO)</a:t>
            </a:r>
            <a:r>
              <a:rPr lang="en-US" sz="3600" b="1" baseline="-2500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6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8"/>
          <p:cNvSpPr>
            <a:spLocks noChangeArrowheads="1"/>
          </p:cNvSpPr>
          <p:nvPr/>
        </p:nvSpPr>
        <p:spPr bwMode="auto">
          <a:xfrm>
            <a:off x="3818923" y="6362052"/>
            <a:ext cx="53644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Journal of Organic Chemistry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14, 9347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79295" y="4066713"/>
            <a:ext cx="268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(R)-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Vasicinone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&gt;99%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7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851532"/>
              </p:ext>
            </p:extLst>
          </p:nvPr>
        </p:nvGraphicFramePr>
        <p:xfrm>
          <a:off x="5151146" y="2724702"/>
          <a:ext cx="1838720" cy="183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CS ChemDraw Drawing" r:id="rId3" imgW="1099036" imgH="1097280" progId="ChemDraw.Document.6.0">
                  <p:embed/>
                </p:oleObj>
              </mc:Choice>
              <mc:Fallback>
                <p:oleObj name="CS ChemDraw Drawing" r:id="rId3" imgW="1099036" imgH="1097280" progId="ChemDraw.Document.6.0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1146" y="2724702"/>
                        <a:ext cx="1838720" cy="183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336323"/>
              </p:ext>
            </p:extLst>
          </p:nvPr>
        </p:nvGraphicFramePr>
        <p:xfrm>
          <a:off x="5645878" y="2955816"/>
          <a:ext cx="850275" cy="1373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CS ChemDraw Drawing" r:id="rId5" imgW="507435" imgH="821334" progId="ChemDraw.Document.6.0">
                  <p:embed/>
                </p:oleObj>
              </mc:Choice>
              <mc:Fallback>
                <p:oleObj name="CS ChemDraw Drawing" r:id="rId5" imgW="507435" imgH="821334" progId="ChemDraw.Document.6.0">
                  <p:embed/>
                  <p:pic>
                    <p:nvPicPr>
                      <p:cNvPr id="3" name="Объект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45878" y="2955816"/>
                        <a:ext cx="850275" cy="1373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542276"/>
              </p:ext>
            </p:extLst>
          </p:nvPr>
        </p:nvGraphicFramePr>
        <p:xfrm>
          <a:off x="6989866" y="3266539"/>
          <a:ext cx="1857322" cy="919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CS ChemDraw Drawing" r:id="rId7" imgW="1109201" imgH="548640" progId="ChemDraw.Document.6.0">
                  <p:embed/>
                </p:oleObj>
              </mc:Choice>
              <mc:Fallback>
                <p:oleObj name="CS ChemDraw Drawing" r:id="rId7" imgW="1109201" imgH="548640" progId="ChemDraw.Document.6.0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89866" y="3266539"/>
                        <a:ext cx="1857322" cy="919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680427"/>
              </p:ext>
            </p:extLst>
          </p:nvPr>
        </p:nvGraphicFramePr>
        <p:xfrm>
          <a:off x="6899266" y="3556165"/>
          <a:ext cx="980474" cy="17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CS ChemDraw Drawing" r:id="rId9" imgW="585095" imgH="102006" progId="ChemDraw.Document.6.0">
                  <p:embed/>
                </p:oleObj>
              </mc:Choice>
              <mc:Fallback>
                <p:oleObj name="CS ChemDraw Drawing" r:id="rId9" imgW="585095" imgH="102006" progId="ChemDraw.Document.6.0">
                  <p:embed/>
                  <p:pic>
                    <p:nvPicPr>
                      <p:cNvPr id="5" name="Объект 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99266" y="3556165"/>
                        <a:ext cx="980474" cy="17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5521" y="485774"/>
            <a:ext cx="11129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Reductive addition without an external hydrogen source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08492" y="1641950"/>
            <a:ext cx="52325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can we do now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2859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588577"/>
              </p:ext>
            </p:extLst>
          </p:nvPr>
        </p:nvGraphicFramePr>
        <p:xfrm>
          <a:off x="685800" y="-1588"/>
          <a:ext cx="10763250" cy="6861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CS ChemDraw Drawing" r:id="rId3" imgW="6431574" imgH="4098138" progId="ChemDraw.Document.6.0">
                  <p:embed/>
                </p:oleObj>
              </mc:Choice>
              <mc:Fallback>
                <p:oleObj name="CS ChemDraw Drawing" r:id="rId3" imgW="6431574" imgH="4098138" progId="ChemDraw.Document.6.0">
                  <p:embed/>
                  <p:pic>
                    <p:nvPicPr>
                      <p:cNvPr id="8" name="Объект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-1588"/>
                        <a:ext cx="10763250" cy="6861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199100"/>
              </p:ext>
            </p:extLst>
          </p:nvPr>
        </p:nvGraphicFramePr>
        <p:xfrm>
          <a:off x="2467350" y="1866653"/>
          <a:ext cx="7200770" cy="3552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CS ChemDraw Drawing" r:id="rId5" imgW="4302218" imgH="2123034" progId="ChemDraw.Document.6.0">
                  <p:embed/>
                </p:oleObj>
              </mc:Choice>
              <mc:Fallback>
                <p:oleObj name="CS ChemDraw Drawing" r:id="rId5" imgW="4302218" imgH="2123034" progId="ChemDraw.Document.6.0">
                  <p:embed/>
                  <p:pic>
                    <p:nvPicPr>
                      <p:cNvPr id="7" name="Объект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7350" y="1866653"/>
                        <a:ext cx="7200770" cy="3552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851532"/>
              </p:ext>
            </p:extLst>
          </p:nvPr>
        </p:nvGraphicFramePr>
        <p:xfrm>
          <a:off x="5151146" y="2724702"/>
          <a:ext cx="1838720" cy="183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CS ChemDraw Drawing" r:id="rId7" imgW="1099036" imgH="1097280" progId="ChemDraw.Document.6.0">
                  <p:embed/>
                </p:oleObj>
              </mc:Choice>
              <mc:Fallback>
                <p:oleObj name="CS ChemDraw Drawing" r:id="rId7" imgW="1099036" imgH="1097280" progId="ChemDraw.Document.6.0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1146" y="2724702"/>
                        <a:ext cx="1838720" cy="183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336323"/>
              </p:ext>
            </p:extLst>
          </p:nvPr>
        </p:nvGraphicFramePr>
        <p:xfrm>
          <a:off x="5645878" y="2955816"/>
          <a:ext cx="850275" cy="1373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5" name="CS ChemDraw Drawing" r:id="rId9" imgW="507435" imgH="821334" progId="ChemDraw.Document.6.0">
                  <p:embed/>
                </p:oleObj>
              </mc:Choice>
              <mc:Fallback>
                <p:oleObj name="CS ChemDraw Drawing" r:id="rId9" imgW="507435" imgH="821334" progId="ChemDraw.Document.6.0">
                  <p:embed/>
                  <p:pic>
                    <p:nvPicPr>
                      <p:cNvPr id="3" name="Объект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45878" y="2955816"/>
                        <a:ext cx="850275" cy="1373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542276"/>
              </p:ext>
            </p:extLst>
          </p:nvPr>
        </p:nvGraphicFramePr>
        <p:xfrm>
          <a:off x="6989866" y="3266539"/>
          <a:ext cx="1857322" cy="919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CS ChemDraw Drawing" r:id="rId11" imgW="1109201" imgH="548640" progId="ChemDraw.Document.6.0">
                  <p:embed/>
                </p:oleObj>
              </mc:Choice>
              <mc:Fallback>
                <p:oleObj name="CS ChemDraw Drawing" r:id="rId11" imgW="1109201" imgH="548640" progId="ChemDraw.Document.6.0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89866" y="3266539"/>
                        <a:ext cx="1857322" cy="919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680427"/>
              </p:ext>
            </p:extLst>
          </p:nvPr>
        </p:nvGraphicFramePr>
        <p:xfrm>
          <a:off x="6899266" y="3556165"/>
          <a:ext cx="980474" cy="17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7" name="CS ChemDraw Drawing" r:id="rId13" imgW="585095" imgH="102006" progId="ChemDraw.Document.6.0">
                  <p:embed/>
                </p:oleObj>
              </mc:Choice>
              <mc:Fallback>
                <p:oleObj name="CS ChemDraw Drawing" r:id="rId13" imgW="585095" imgH="102006" progId="ChemDraw.Document.6.0">
                  <p:embed/>
                  <p:pic>
                    <p:nvPicPr>
                      <p:cNvPr id="5" name="Объект 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899266" y="3556165"/>
                        <a:ext cx="980474" cy="17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827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777515"/>
              </p:ext>
            </p:extLst>
          </p:nvPr>
        </p:nvGraphicFramePr>
        <p:xfrm>
          <a:off x="873125" y="1565275"/>
          <a:ext cx="2791768" cy="373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S ChemDraw Drawing" r:id="rId4" imgW="1301522" imgH="1743456" progId="ChemDraw.Document.6.0">
                  <p:embed/>
                </p:oleObj>
              </mc:Choice>
              <mc:Fallback>
                <p:oleObj name="CS ChemDraw Drawing" r:id="rId4" imgW="1301522" imgH="174345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3125" y="1565275"/>
                        <a:ext cx="2791768" cy="3738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971935"/>
              </p:ext>
            </p:extLst>
          </p:nvPr>
        </p:nvGraphicFramePr>
        <p:xfrm>
          <a:off x="4291013" y="2787650"/>
          <a:ext cx="28575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CS ChemDraw Drawing" r:id="rId6" imgW="1411303" imgH="426720" progId="ChemDraw.Document.6.0">
                  <p:embed/>
                </p:oleObj>
              </mc:Choice>
              <mc:Fallback>
                <p:oleObj name="CS ChemDraw Drawing" r:id="rId6" imgW="1411303" imgH="4267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91013" y="2787650"/>
                        <a:ext cx="2857500" cy="865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694324"/>
              </p:ext>
            </p:extLst>
          </p:nvPr>
        </p:nvGraphicFramePr>
        <p:xfrm>
          <a:off x="8134350" y="2359162"/>
          <a:ext cx="2609850" cy="25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CS ChemDraw Drawing" r:id="rId8" imgW="1105135" imgH="1095654" progId="ChemDraw.Document.6.0">
                  <p:embed/>
                </p:oleObj>
              </mc:Choice>
              <mc:Fallback>
                <p:oleObj name="CS ChemDraw Drawing" r:id="rId8" imgW="1105135" imgH="10956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34350" y="2359162"/>
                        <a:ext cx="2609850" cy="2587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64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5040" y="2773680"/>
            <a:ext cx="8308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if we don’t need external hydrogen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7880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80" y="1640010"/>
            <a:ext cx="4081059" cy="40810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87516" y="5767754"/>
            <a:ext cx="2725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Metallurgy plant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6204438" y="3524064"/>
            <a:ext cx="750277" cy="31295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259514" y="2829250"/>
            <a:ext cx="3327523" cy="201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Produces over 1.6 billion tons of steel every year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091100" y="431609"/>
            <a:ext cx="1689904" cy="90282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35943" y="56896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5037803" y="640184"/>
            <a:ext cx="750277" cy="31295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044879" y="431609"/>
            <a:ext cx="3327523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By-product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04438" y="1334434"/>
            <a:ext cx="475285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&amp; inexpensive</a:t>
            </a:r>
          </a:p>
        </p:txBody>
      </p:sp>
    </p:spTree>
    <p:extLst>
      <p:ext uri="{BB962C8B-B14F-4D97-AF65-F5344CB8AC3E}">
        <p14:creationId xmlns:p14="http://schemas.microsoft.com/office/powerpoint/2010/main" val="192994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777515"/>
              </p:ext>
            </p:extLst>
          </p:nvPr>
        </p:nvGraphicFramePr>
        <p:xfrm>
          <a:off x="873125" y="1565275"/>
          <a:ext cx="2791768" cy="373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CS ChemDraw Drawing" r:id="rId4" imgW="1301522" imgH="1743456" progId="ChemDraw.Document.6.0">
                  <p:embed/>
                </p:oleObj>
              </mc:Choice>
              <mc:Fallback>
                <p:oleObj name="CS ChemDraw Drawing" r:id="rId4" imgW="1301522" imgH="1743456" progId="ChemDraw.Document.6.0">
                  <p:embed/>
                  <p:pic>
                    <p:nvPicPr>
                      <p:cNvPr id="3" name="Объект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3125" y="1565275"/>
                        <a:ext cx="2791768" cy="3738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78740"/>
              </p:ext>
            </p:extLst>
          </p:nvPr>
        </p:nvGraphicFramePr>
        <p:xfrm>
          <a:off x="3931603" y="1138554"/>
          <a:ext cx="3576857" cy="4164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CS ChemDraw Drawing" r:id="rId6" imgW="1766264" imgH="2057197" progId="ChemDraw.Document.6.0">
                  <p:embed/>
                </p:oleObj>
              </mc:Choice>
              <mc:Fallback>
                <p:oleObj name="CS ChemDraw Drawing" r:id="rId6" imgW="1766264" imgH="2057197" progId="ChemDraw.Document.6.0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31603" y="1138554"/>
                        <a:ext cx="3576857" cy="4164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752909"/>
              </p:ext>
            </p:extLst>
          </p:nvPr>
        </p:nvGraphicFramePr>
        <p:xfrm>
          <a:off x="7997190" y="633686"/>
          <a:ext cx="2609850" cy="25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CS ChemDraw Drawing" r:id="rId8" imgW="1105135" imgH="1095654" progId="ChemDraw.Document.6.0">
                  <p:embed/>
                </p:oleObj>
              </mc:Choice>
              <mc:Fallback>
                <p:oleObj name="CS ChemDraw Drawing" r:id="rId8" imgW="1105135" imgH="1095654" progId="ChemDraw.Document.6.0">
                  <p:embed/>
                  <p:pic>
                    <p:nvPicPr>
                      <p:cNvPr id="5" name="Объект 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97190" y="633686"/>
                        <a:ext cx="2609850" cy="2587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605827"/>
              </p:ext>
            </p:extLst>
          </p:nvPr>
        </p:nvGraphicFramePr>
        <p:xfrm>
          <a:off x="7775170" y="3736513"/>
          <a:ext cx="2831870" cy="2514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CS ChemDraw Drawing" r:id="rId10" imgW="1303148" imgH="1156614" progId="ChemDraw.Document.6.0">
                  <p:embed/>
                </p:oleObj>
              </mc:Choice>
              <mc:Fallback>
                <p:oleObj name="CS ChemDraw Drawing" r:id="rId10" imgW="1303148" imgH="1156614" progId="ChemDraw.Document.6.0">
                  <p:embed/>
                  <p:pic>
                    <p:nvPicPr>
                      <p:cNvPr id="6" name="Объект 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775170" y="3736513"/>
                        <a:ext cx="2831870" cy="25145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785360" y="4251960"/>
            <a:ext cx="2723100" cy="853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80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45383"/>
              </p:ext>
            </p:extLst>
          </p:nvPr>
        </p:nvGraphicFramePr>
        <p:xfrm>
          <a:off x="988789" y="2036079"/>
          <a:ext cx="10332562" cy="6992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CS ChemDraw Drawing" r:id="rId4" imgW="6436737" imgH="4355387" progId="ChemDraw.Document.6.0">
                  <p:embed/>
                </p:oleObj>
              </mc:Choice>
              <mc:Fallback>
                <p:oleObj name="CS ChemDraw Drawing" r:id="rId4" imgW="6436737" imgH="4355387" progId="ChemDraw.Document.6.0">
                  <p:embed/>
                  <p:pic>
                    <p:nvPicPr>
                      <p:cNvPr id="1331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789" y="2036079"/>
                        <a:ext cx="10332562" cy="69929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418681"/>
              </p:ext>
            </p:extLst>
          </p:nvPr>
        </p:nvGraphicFramePr>
        <p:xfrm>
          <a:off x="1402508" y="304481"/>
          <a:ext cx="9505124" cy="159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CS ChemDraw Drawing" r:id="rId6" imgW="4612528" imgH="773592" progId="ChemDraw.Document.6.0">
                  <p:embed/>
                </p:oleObj>
              </mc:Choice>
              <mc:Fallback>
                <p:oleObj name="CS ChemDraw Drawing" r:id="rId6" imgW="4612528" imgH="773592" progId="ChemDraw.Document.6.0">
                  <p:embed/>
                  <p:pic>
                    <p:nvPicPr>
                      <p:cNvPr id="13315" name="Object 4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508" y="304481"/>
                        <a:ext cx="9505124" cy="1594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220149" y="6519446"/>
            <a:ext cx="38698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1600" i="1" dirty="0" err="1">
                <a:latin typeface="Arial" charset="0"/>
              </a:rPr>
              <a:t>Angew</a:t>
            </a:r>
            <a:r>
              <a:rPr lang="en-US" altLang="ru-RU" sz="1600" i="1" dirty="0">
                <a:latin typeface="Arial" charset="0"/>
              </a:rPr>
              <a:t>. Chem.</a:t>
            </a:r>
            <a:r>
              <a:rPr lang="en-US" altLang="ru-RU" sz="1600" dirty="0">
                <a:latin typeface="Arial" charset="0"/>
              </a:rPr>
              <a:t>, </a:t>
            </a:r>
            <a:r>
              <a:rPr lang="en-US" altLang="ru-RU" sz="1600" b="1" dirty="0">
                <a:latin typeface="Arial" charset="0"/>
              </a:rPr>
              <a:t>2014</a:t>
            </a:r>
            <a:r>
              <a:rPr lang="en-US" altLang="ru-RU" sz="1600" dirty="0">
                <a:latin typeface="Arial" charset="0"/>
              </a:rPr>
              <a:t>, </a:t>
            </a:r>
            <a:r>
              <a:rPr lang="en-US" altLang="ru-RU" sz="1600" i="1" dirty="0">
                <a:latin typeface="Arial" charset="0"/>
              </a:rPr>
              <a:t>53</a:t>
            </a:r>
            <a:r>
              <a:rPr lang="en-US" altLang="ru-RU" sz="1600" dirty="0">
                <a:latin typeface="Arial" charset="0"/>
              </a:rPr>
              <a:t>, 20, 5199-5201</a:t>
            </a:r>
            <a:endParaRPr lang="ru-RU" altLang="ru-RU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84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729" y="1219200"/>
            <a:ext cx="6292872" cy="56388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787640" y="1722120"/>
            <a:ext cx="594360" cy="4389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58385" y="289560"/>
            <a:ext cx="8135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Functional group tolerance of reducing agents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8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" y="-23083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 sz="2400">
              <a:latin typeface="Calibri" pitchFamily="34" charset="0"/>
            </a:endParaRPr>
          </a:p>
        </p:txBody>
      </p:sp>
      <p:graphicFrame>
        <p:nvGraphicFramePr>
          <p:cNvPr id="215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683682"/>
              </p:ext>
            </p:extLst>
          </p:nvPr>
        </p:nvGraphicFramePr>
        <p:xfrm>
          <a:off x="3442488" y="1365615"/>
          <a:ext cx="6539712" cy="5173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CS ChemDraw Drawing" r:id="rId3" imgW="3867871" imgH="3183624" progId="">
                  <p:embed/>
                </p:oleObj>
              </mc:Choice>
              <mc:Fallback>
                <p:oleObj name="CS ChemDraw Drawing" r:id="rId3" imgW="3867871" imgH="3183624" progId="">
                  <p:embed/>
                  <p:pic>
                    <p:nvPicPr>
                      <p:cNvPr id="215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488" y="1365615"/>
                        <a:ext cx="6539712" cy="51732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1" y="2331394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 sz="2400">
              <a:latin typeface="Calibri" pitchFamily="34" charset="0"/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/>
          <a:p>
            <a:pPr algn="ctr" eaLnBrk="1" hangingPunct="1"/>
            <a:r>
              <a:rPr lang="en-US" altLang="ru-RU" sz="4800" dirty="0"/>
              <a:t>Mechanism</a:t>
            </a:r>
            <a:endParaRPr lang="ru-RU" altLang="ru-RU" sz="4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E7FFD-2388-43C6-BCB7-3C68BC6BB5C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31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6505</TotalTime>
  <Words>534</Words>
  <Application>Microsoft Office PowerPoint</Application>
  <PresentationFormat>Широкоэкранный</PresentationFormat>
  <Paragraphs>83</Paragraphs>
  <Slides>24</Slides>
  <Notes>13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Тема Office</vt:lpstr>
      <vt:lpstr>1_Тема Office</vt:lpstr>
      <vt:lpstr>CS ChemDraw Drawing</vt:lpstr>
      <vt:lpstr>Reductuve addition without an external hydrogen source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Mechanism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Лебедева</dc:creator>
  <cp:lastModifiedBy>Наталья Лебедева</cp:lastModifiedBy>
  <cp:revision>35</cp:revision>
  <dcterms:created xsi:type="dcterms:W3CDTF">2024-01-31T11:51:57Z</dcterms:created>
  <dcterms:modified xsi:type="dcterms:W3CDTF">2025-04-18T13:37:06Z</dcterms:modified>
</cp:coreProperties>
</file>