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63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62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24" autoAdjust="0"/>
  </p:normalViewPr>
  <p:slideViewPr>
    <p:cSldViewPr snapToGrid="0">
      <p:cViewPr varScale="1">
        <p:scale>
          <a:sx n="54" d="100"/>
          <a:sy n="54" d="100"/>
        </p:scale>
        <p:origin x="11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55A5C-E006-48E3-9689-45672AC1E727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B9DE-350F-4ED8-AC3C-5C478CDA4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6112C-F10F-E88C-8DF7-A02957D3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7B0A31-BA5C-0F1D-0CEB-3661C4AD0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FA3EB8C-B4CF-E92C-7D42-0BCF4AD4D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CDE5FE-EA08-B0CE-A684-1E166015B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1B9DE-350F-4ED8-AC3C-5C478CDA40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5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1B9DE-350F-4ED8-AC3C-5C478CDA40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4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1B9DE-350F-4ED8-AC3C-5C478CDA40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1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не нужен катализатор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1B9DE-350F-4ED8-AC3C-5C478CDA40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2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нужен катализатор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1B9DE-350F-4ED8-AC3C-5C478CDA401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8FD32-E57C-5A16-9D18-16FAEA3C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645E4-C8DB-CAA7-9C5F-F28C3A63B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BE703-9E4D-B04D-14C8-6C2F082F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A55344-5D29-9E33-A085-F6DC327C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B13175-1D50-74FC-6962-682B24C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2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51779-6713-E7D2-B6BD-D7583985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5609B1-DFEA-0428-2C30-1CD32084F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8ED75-82FB-7647-21C1-FC77CE6E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3ABBA-1F25-3339-4C26-D79C34A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E8644-519A-6507-3B24-2600BE78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8BEF29-7767-9737-8C3D-4CA384EC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2AB2F-0CF3-F5E7-F20E-BDE082329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96FE3-A82C-3678-6A4E-B4FA8615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ED09F-5654-FAB6-EABE-CD721C95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1DC66-6641-F212-D910-F84A70DF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6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304BC-F01C-5215-22C0-B9166D01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ABE3C-615F-BC05-9846-DD6E3612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A3630-C7A6-0603-259F-057E1B14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F8CF7-9D6B-48EE-AB57-530432E6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CB05B-7CC6-41E4-C734-F0FFA9FC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9771-759C-250C-8D54-05DC0BA2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FCF995-621B-5AC9-FAB1-F3B6E838E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5C0B6-E37B-F483-BB11-C4A448F2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FC16A-ACC5-B003-BDCA-21534FDA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FD494-AE6C-3FAD-0AC8-20CD5A9B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98DBF-9901-F505-50B2-14B19BCC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F5582-A974-1DA8-4E0A-C43643AAF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2FC396-D8BA-DDD3-A9B5-66A640202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D5F3A5-5433-0DD3-DDF6-A52F27AA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A7C295-2622-D47A-312E-AEC215D4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C0DED-27F9-FC0B-9F82-074896F6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5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A8389-5DF3-0695-987E-778578D9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B48F4-9D2A-FD8B-4B16-994D31FDC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540A95-ACA2-0F62-4647-A6B1FBF32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E27F10-CDF7-42A8-5932-6D3E57003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F14706-33F5-A40D-CD35-2E7E8D8F5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BD5A64-AFAE-3B2A-0E53-51BAF542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6CB992-E32C-789E-AD09-6CB2F6AF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F93F60-C7FA-F76A-ED23-C988CA7F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51D82-919C-CC27-C5FF-9FBB304F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8250FD-B504-FF3F-8E79-71464608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00D290-3264-85BC-2411-4FE19B2B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8033A1-2481-A6B5-64EF-CF1305A1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2A0262-A32D-2FCA-92C8-A4284684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56CEA9-996B-5D17-BEA4-8A96B79C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33FDEF-49C5-07BA-A81C-E19B3BC9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BA67B-DBB5-A1A9-6FEF-73C532E3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C9F91D-BC68-28C9-DE60-5B45ABBC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0173F9-04F4-BE43-3BEB-F84E2FCDE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739E1-F20F-CB26-55B6-0C39F86E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8C126-D341-BD83-5287-7C175824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CB57C1-1173-3C0C-C99A-E9F98647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BE370-7AF3-7E30-F64F-E7E6F036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2E5B9F-151F-AB33-2AB4-EAEB3A6FA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5D2915-3BC3-1E89-402E-80803F160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03B2D-0303-B4F0-C0A7-4F9DE6F4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0EE21B-29BC-4998-7C49-3CF37FAE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AC3B72-DEE6-146E-617B-3B89AD4F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3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CFE20-9C16-6C50-CA51-C58707A5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ADA4D-069F-63F7-5A85-6D24765D6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B619F-E5C6-C995-6A86-1A27991D8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71A2-6238-412A-99AD-FC7177C75B1A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DA9C6-09F3-7AF2-6080-F7E437F64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0206F-4013-3000-CB01-2F8207A9C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8710-65B4-4E18-A858-C9DDD490E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2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4D2CCF-6981-2F89-C132-B3533832F815}"/>
              </a:ext>
            </a:extLst>
          </p:cNvPr>
          <p:cNvSpPr txBox="1"/>
          <p:nvPr/>
        </p:nvSpPr>
        <p:spPr>
          <a:xfrm>
            <a:off x="1078230" y="2551837"/>
            <a:ext cx="10035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Is a </a:t>
            </a:r>
            <a:r>
              <a:rPr lang="en-US" sz="3600" b="1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catalyst</a:t>
            </a:r>
            <a: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 always a </a:t>
            </a:r>
            <a:r>
              <a:rPr lang="en-US" sz="3600" b="1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necessity</a:t>
            </a:r>
            <a: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? </a:t>
            </a:r>
            <a:b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A non-catalytic version of the </a:t>
            </a:r>
            <a:b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borrowing hydrogen reaction.</a:t>
            </a:r>
            <a:endParaRPr lang="ru-RU" sz="36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6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D0DD1269-2FE4-F56E-DD56-24BF98E51910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10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5C3A2-A7BA-ACFF-3757-8A9F804D698C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Limitations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28E8E-839F-8486-FBF7-563CC6D6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32" t="34286" r="13507" b="9784"/>
          <a:stretch>
            <a:fillRect/>
          </a:stretch>
        </p:blipFill>
        <p:spPr>
          <a:xfrm>
            <a:off x="751840" y="1128154"/>
            <a:ext cx="5153892" cy="51538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DAB59C-3E5F-8210-D2C4-84E860E4A7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7" t="48485" r="13117" b="26407"/>
          <a:stretch>
            <a:fillRect/>
          </a:stretch>
        </p:blipFill>
        <p:spPr>
          <a:xfrm>
            <a:off x="6571277" y="2504439"/>
            <a:ext cx="4868883" cy="240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3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DFE0E6-092F-E244-F86D-8397D601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7" t="24935" r="12744" b="17402"/>
          <a:stretch>
            <a:fillRect/>
          </a:stretch>
        </p:blipFill>
        <p:spPr>
          <a:xfrm>
            <a:off x="81280" y="1699096"/>
            <a:ext cx="12032274" cy="5118265"/>
          </a:xfrm>
          <a:prstGeom prst="rect">
            <a:avLst/>
          </a:prstGeom>
        </p:spPr>
      </p:pic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69786CB0-5775-892A-BA80-7470A1600C4E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11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38C37-9537-EFD2-23AE-F4D9EFA2A540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Bordwell acidity of N-nucleophile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15C8B4-7E3C-3C6A-BA77-3557D2D9F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62960"/>
              </p:ext>
            </p:extLst>
          </p:nvPr>
        </p:nvGraphicFramePr>
        <p:xfrm>
          <a:off x="3518147" y="786086"/>
          <a:ext cx="5155705" cy="91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874900" imgH="687047" progId="ChemDraw.Document.6.0">
                  <p:embed/>
                </p:oleObj>
              </mc:Choice>
              <mc:Fallback>
                <p:oleObj name="CS ChemDraw Drawing" r:id="rId3" imgW="3874900" imgH="687047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64D46090-42BC-B1E9-6F23-BA40B419C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8147" y="786086"/>
                        <a:ext cx="5155705" cy="91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13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51530-A714-0B83-334A-06DB8E969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55C0307C-05BA-4D35-7A43-4B99290953AB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12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900A0-6461-E8AF-3569-785011A4A002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Mechanism without catalyst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AE61AA-8365-5739-FB91-541FB601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81" t="21645" r="28019" b="10822"/>
          <a:stretch>
            <a:fillRect/>
          </a:stretch>
        </p:blipFill>
        <p:spPr>
          <a:xfrm>
            <a:off x="2763714" y="938151"/>
            <a:ext cx="6664572" cy="5625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51E996-E6F8-7804-3FDD-F5DE517B0BA4}"/>
              </a:ext>
            </a:extLst>
          </p:cNvPr>
          <p:cNvSpPr txBox="1"/>
          <p:nvPr/>
        </p:nvSpPr>
        <p:spPr>
          <a:xfrm>
            <a:off x="0" y="6521447"/>
            <a:ext cx="9632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Andrey S. Kozlov, Oleg I. Afanasyev, Denis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Chusov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Journal of Catalysis 2022, 413, 1070-1076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909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00C4C39B-A538-F1BB-5CA0-C3F3880ACCA7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13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7A90E6-223A-300F-E09B-FE34DB3370C4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Summarized successful conditions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535FFC-83EB-B866-1CBA-50D10D82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50" t="21818" r="26169" b="17576"/>
          <a:stretch>
            <a:fillRect/>
          </a:stretch>
        </p:blipFill>
        <p:spPr>
          <a:xfrm>
            <a:off x="2193054" y="857364"/>
            <a:ext cx="7805892" cy="53135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3F9D06-B1B6-0751-77BB-522FAFAE968A}"/>
              </a:ext>
            </a:extLst>
          </p:cNvPr>
          <p:cNvSpPr txBox="1"/>
          <p:nvPr/>
        </p:nvSpPr>
        <p:spPr>
          <a:xfrm>
            <a:off x="0" y="6448029"/>
            <a:ext cx="1154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Evgeniya </a:t>
            </a:r>
            <a:r>
              <a:rPr lang="en-US" dirty="0" err="1"/>
              <a:t>Podyacheva</a:t>
            </a:r>
            <a:r>
              <a:rPr lang="en-US" dirty="0"/>
              <a:t>, Oleg I. Afanasyev, Dmitry V. Vasilyev, and Denis </a:t>
            </a:r>
            <a:r>
              <a:rPr lang="en-US" dirty="0" err="1"/>
              <a:t>Chusov</a:t>
            </a:r>
            <a:r>
              <a:rPr lang="en-US" dirty="0"/>
              <a:t> ACS Catalysis 2022 12 (12), 7142-7198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4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54A52C6A-0272-8E4C-1B14-96E5E70C4843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14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6719F-D646-49A5-E1FF-37522BEE53A0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When is a catalyst required?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6B9C35-A26F-877B-4F33-525E9D62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82" t="23376" r="52176" b="47013"/>
          <a:stretch>
            <a:fillRect/>
          </a:stretch>
        </p:blipFill>
        <p:spPr>
          <a:xfrm>
            <a:off x="5341035" y="994397"/>
            <a:ext cx="4910338" cy="254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C69F-6C94-5675-E7F2-2FD94D4C2842}"/>
              </a:ext>
            </a:extLst>
          </p:cNvPr>
          <p:cNvSpPr txBox="1"/>
          <p:nvPr/>
        </p:nvSpPr>
        <p:spPr>
          <a:xfrm>
            <a:off x="1383584" y="1745074"/>
            <a:ext cx="3957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Low temperature reactions: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7D8F5-E283-D3C4-8F7B-0C1793E46EAF}"/>
              </a:ext>
            </a:extLst>
          </p:cNvPr>
          <p:cNvSpPr txBox="1"/>
          <p:nvPr/>
        </p:nvSpPr>
        <p:spPr>
          <a:xfrm>
            <a:off x="1383584" y="4089468"/>
            <a:ext cx="3957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For inert substrates: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04C67D8-63BD-4C34-404F-51F9FEC4E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65610"/>
              </p:ext>
            </p:extLst>
          </p:nvPr>
        </p:nvGraphicFramePr>
        <p:xfrm>
          <a:off x="4889665" y="3775741"/>
          <a:ext cx="3957451" cy="105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364999" imgH="632183" progId="ChemDraw.Document.6.0">
                  <p:embed/>
                </p:oleObj>
              </mc:Choice>
              <mc:Fallback>
                <p:oleObj name="CS ChemDraw Drawing" r:id="rId3" imgW="2364999" imgH="6321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665" y="3775741"/>
                        <a:ext cx="3957451" cy="105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1EC9C2-C402-22B0-2157-2BA154289C38}"/>
              </a:ext>
            </a:extLst>
          </p:cNvPr>
          <p:cNvSpPr txBox="1"/>
          <p:nvPr/>
        </p:nvSpPr>
        <p:spPr>
          <a:xfrm>
            <a:off x="1383584" y="5463493"/>
            <a:ext cx="3957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For unstable in base media functional groups: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8B9678-69E3-E7ED-DF88-5461A2AFFA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875" t="51602" r="51883" b="31844"/>
          <a:stretch>
            <a:fillRect/>
          </a:stretch>
        </p:blipFill>
        <p:spPr>
          <a:xfrm>
            <a:off x="5341035" y="5224764"/>
            <a:ext cx="5232158" cy="13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3311F-FD19-D021-07B9-5485C1FC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A8EC8DE0-BB2B-F8A4-346D-FE6C3209AD9F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2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71B48-FED7-2E4D-07E5-510AF84D6026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Alkylation: C-N bond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F591BF5-3299-CD44-48F1-B8289250D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14587"/>
              </p:ext>
            </p:extLst>
          </p:nvPr>
        </p:nvGraphicFramePr>
        <p:xfrm>
          <a:off x="316490" y="1644650"/>
          <a:ext cx="5341937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693022" imgH="1804277" progId="ChemDraw.Document.6.0">
                  <p:embed/>
                </p:oleObj>
              </mc:Choice>
              <mc:Fallback>
                <p:oleObj name="CS ChemDraw Drawing" r:id="rId3" imgW="2693022" imgH="18042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490" y="1644650"/>
                        <a:ext cx="5341937" cy="357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B6B25CA-226D-38D2-B4B4-5A5CF096A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81779"/>
              </p:ext>
            </p:extLst>
          </p:nvPr>
        </p:nvGraphicFramePr>
        <p:xfrm>
          <a:off x="5942855" y="4278576"/>
          <a:ext cx="488092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18841" imgH="449303" progId="ChemDraw.Document.6.0">
                  <p:embed/>
                </p:oleObj>
              </mc:Choice>
              <mc:Fallback>
                <p:oleObj name="CS ChemDraw Drawing" r:id="rId5" imgW="418841" imgH="4493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2855" y="4278576"/>
                        <a:ext cx="488092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115E75E-8268-9195-3EE2-B08EFE77C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9178"/>
              </p:ext>
            </p:extLst>
          </p:nvPr>
        </p:nvGraphicFramePr>
        <p:xfrm>
          <a:off x="6011653" y="1578407"/>
          <a:ext cx="412291" cy="41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53319" imgH="353291" progId="ChemDraw.Document.6.0">
                  <p:embed/>
                </p:oleObj>
              </mc:Choice>
              <mc:Fallback>
                <p:oleObj name="CS ChemDraw Drawing" r:id="rId7" imgW="353319" imgH="3532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1653" y="1578407"/>
                        <a:ext cx="412291" cy="412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69B2DC-2C3D-6EA6-051D-B732121ACC9D}"/>
              </a:ext>
            </a:extLst>
          </p:cNvPr>
          <p:cNvSpPr txBox="1"/>
          <p:nvPr/>
        </p:nvSpPr>
        <p:spPr>
          <a:xfrm>
            <a:off x="6461845" y="1599886"/>
            <a:ext cx="22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atom-efficiency.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E615C80-48EB-2CE4-2229-C870D8D84157}"/>
              </a:ext>
            </a:extLst>
          </p:cNvPr>
          <p:cNvCxnSpPr/>
          <p:nvPr/>
        </p:nvCxnSpPr>
        <p:spPr>
          <a:xfrm>
            <a:off x="5783283" y="2695701"/>
            <a:ext cx="5890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2E33C31-84D0-D489-CB3F-7769C7F1D7F0}"/>
              </a:ext>
            </a:extLst>
          </p:cNvPr>
          <p:cNvCxnSpPr/>
          <p:nvPr/>
        </p:nvCxnSpPr>
        <p:spPr>
          <a:xfrm>
            <a:off x="5783283" y="4180115"/>
            <a:ext cx="5890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5E4EBD0-2090-CB96-C2A4-706AB1566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64351"/>
              </p:ext>
            </p:extLst>
          </p:nvPr>
        </p:nvGraphicFramePr>
        <p:xfrm>
          <a:off x="6011653" y="2181679"/>
          <a:ext cx="412291" cy="41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53319" imgH="353291" progId="ChemDraw.Document.6.0">
                  <p:embed/>
                </p:oleObj>
              </mc:Choice>
              <mc:Fallback>
                <p:oleObj name="CS ChemDraw Drawing" r:id="rId7" imgW="353319" imgH="353291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115E75E-8268-9195-3EE2-B08EFE77C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1653" y="2181679"/>
                        <a:ext cx="412291" cy="412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450E80-F394-EDB1-7452-40BEC27F6019}"/>
              </a:ext>
            </a:extLst>
          </p:cNvPr>
          <p:cNvSpPr txBox="1"/>
          <p:nvPr/>
        </p:nvSpPr>
        <p:spPr>
          <a:xfrm>
            <a:off x="6461845" y="220315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Over-alkylation.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3FEBF9CD-DBF2-8A38-3497-2AC61A026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43894"/>
              </p:ext>
            </p:extLst>
          </p:nvPr>
        </p:nvGraphicFramePr>
        <p:xfrm>
          <a:off x="5973752" y="2930127"/>
          <a:ext cx="412291" cy="41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53319" imgH="353291" progId="ChemDraw.Document.6.0">
                  <p:embed/>
                </p:oleObj>
              </mc:Choice>
              <mc:Fallback>
                <p:oleObj name="CS ChemDraw Drawing" r:id="rId7" imgW="353319" imgH="353291" progId="ChemDraw.Document.6.0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8115E75E-8268-9195-3EE2-B08EFE77C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3752" y="2930127"/>
                        <a:ext cx="412291" cy="412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860B2DC-2D8D-BBBB-2AF7-02F0B44C2E16}"/>
              </a:ext>
            </a:extLst>
          </p:cNvPr>
          <p:cNvSpPr txBox="1"/>
          <p:nvPr/>
        </p:nvSpPr>
        <p:spPr>
          <a:xfrm>
            <a:off x="6423944" y="2951606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excess of reducing agent is needed.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3FB3683C-A4AB-B0DA-2316-832D55FDE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62505"/>
              </p:ext>
            </p:extLst>
          </p:nvPr>
        </p:nvGraphicFramePr>
        <p:xfrm>
          <a:off x="5973752" y="3533399"/>
          <a:ext cx="412291" cy="412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53319" imgH="353291" progId="ChemDraw.Document.6.0">
                  <p:embed/>
                </p:oleObj>
              </mc:Choice>
              <mc:Fallback>
                <p:oleObj name="CS ChemDraw Drawing" r:id="rId7" imgW="353319" imgH="353291" progId="ChemDraw.Document.6.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65E4EBD0-2090-CB96-C2A4-706AB1566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3752" y="3533399"/>
                        <a:ext cx="412291" cy="412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FA05F12-3E31-97E8-5CA1-9342DEE4B28F}"/>
              </a:ext>
            </a:extLst>
          </p:cNvPr>
          <p:cNvSpPr txBox="1"/>
          <p:nvPr/>
        </p:nvSpPr>
        <p:spPr>
          <a:xfrm>
            <a:off x="6423944" y="3554878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Oxidation of the initial aldehyde derivatives.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8FBB2F-6E18-D5D6-2F45-4094B1728802}"/>
              </a:ext>
            </a:extLst>
          </p:cNvPr>
          <p:cNvSpPr txBox="1"/>
          <p:nvPr/>
        </p:nvSpPr>
        <p:spPr>
          <a:xfrm>
            <a:off x="6423944" y="4389497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affordable reagents.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3559DE2-E23E-1B4F-BBF5-3AB651B8D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95681"/>
              </p:ext>
            </p:extLst>
          </p:nvPr>
        </p:nvGraphicFramePr>
        <p:xfrm>
          <a:off x="5942855" y="4949850"/>
          <a:ext cx="488092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18841" imgH="449303" progId="ChemDraw.Document.6.0">
                  <p:embed/>
                </p:oleObj>
              </mc:Choice>
              <mc:Fallback>
                <p:oleObj name="CS ChemDraw Drawing" r:id="rId5" imgW="418841" imgH="449303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B6B25CA-226D-38D2-B4B4-5A5CF096A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42855" y="4949850"/>
                        <a:ext cx="488092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DC55934-54CF-877D-AF08-8D828F98F8E8}"/>
              </a:ext>
            </a:extLst>
          </p:cNvPr>
          <p:cNvSpPr txBox="1"/>
          <p:nvPr/>
        </p:nvSpPr>
        <p:spPr>
          <a:xfrm>
            <a:off x="6423944" y="5060771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oxidation of initial reagent.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D712483-8A0F-C65E-6C64-16926A6324EF}"/>
              </a:ext>
            </a:extLst>
          </p:cNvPr>
          <p:cNvSpPr/>
          <p:nvPr/>
        </p:nvSpPr>
        <p:spPr>
          <a:xfrm>
            <a:off x="3906982" y="1246909"/>
            <a:ext cx="8203738" cy="1584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901E72-9B96-5156-2AA1-785A34B03F43}"/>
              </a:ext>
            </a:extLst>
          </p:cNvPr>
          <p:cNvSpPr/>
          <p:nvPr/>
        </p:nvSpPr>
        <p:spPr>
          <a:xfrm>
            <a:off x="3906982" y="2895912"/>
            <a:ext cx="8203738" cy="133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80FF545-70B0-2BD0-7A69-2CA4B5B1033D}"/>
              </a:ext>
            </a:extLst>
          </p:cNvPr>
          <p:cNvSpPr/>
          <p:nvPr/>
        </p:nvSpPr>
        <p:spPr>
          <a:xfrm>
            <a:off x="3906982" y="4278576"/>
            <a:ext cx="8203738" cy="1584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1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903DDD4E-0DCC-8E78-9596-818999D74C97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3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DF250-F800-D840-37E2-E97DE2DF83BC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Borrowing hydrogen reaction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2746DAE-EEB7-22F6-07DF-C0301990B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46166"/>
              </p:ext>
            </p:extLst>
          </p:nvPr>
        </p:nvGraphicFramePr>
        <p:xfrm>
          <a:off x="1707622" y="1625419"/>
          <a:ext cx="8776755" cy="391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193799" imgH="1877429" progId="ChemDraw.Document.6.0">
                  <p:embed/>
                </p:oleObj>
              </mc:Choice>
              <mc:Fallback>
                <p:oleObj name="CS ChemDraw Drawing" r:id="rId3" imgW="4193799" imgH="18774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7622" y="1625419"/>
                        <a:ext cx="8776755" cy="391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2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35AFE3A4-BF58-70F2-D634-E09E5D1A193F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4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07956-918A-B8D1-B88F-8EFD16136EC5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Literary paradox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BBB6E9E-E046-59DB-C0AC-C3C33B965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57921"/>
              </p:ext>
            </p:extLst>
          </p:nvPr>
        </p:nvGraphicFramePr>
        <p:xfrm>
          <a:off x="1665350" y="652463"/>
          <a:ext cx="8813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5138472" imgH="854548" progId="ChemDraw.Document.6.0">
                  <p:embed/>
                </p:oleObj>
              </mc:Choice>
              <mc:Fallback>
                <p:oleObj name="CS ChemDraw Drawing" r:id="rId3" imgW="5138472" imgH="8545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5350" y="652463"/>
                        <a:ext cx="8813800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C67DE8-4765-C7CD-E44C-10937BE9B959}"/>
              </a:ext>
            </a:extLst>
          </p:cNvPr>
          <p:cNvSpPr txBox="1"/>
          <p:nvPr/>
        </p:nvSpPr>
        <p:spPr>
          <a:xfrm>
            <a:off x="3022403" y="5557795"/>
            <a:ext cx="637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can a reaction be carried out without a catalyst?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0C6615-1A60-1B39-14AE-B1FFACE35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46" y="5403021"/>
            <a:ext cx="709657" cy="70965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F0C0CEE-D2B4-B470-D386-7FAEE48CEC7C}"/>
              </a:ext>
            </a:extLst>
          </p:cNvPr>
          <p:cNvGrpSpPr/>
          <p:nvPr/>
        </p:nvGrpSpPr>
        <p:grpSpPr>
          <a:xfrm>
            <a:off x="2667574" y="2193881"/>
            <a:ext cx="2899121" cy="1990892"/>
            <a:chOff x="4227615" y="2305645"/>
            <a:chExt cx="3574473" cy="26132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FC9AF5-7FD3-B36B-6690-369F32E91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7662" t="23550" r="36007" b="28275"/>
            <a:stretch>
              <a:fillRect/>
            </a:stretch>
          </p:blipFill>
          <p:spPr>
            <a:xfrm>
              <a:off x="4322618" y="2323645"/>
              <a:ext cx="3479470" cy="2595252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3629355-D4DC-5A0D-71F5-97D6ED917E29}"/>
                </a:ext>
              </a:extLst>
            </p:cNvPr>
            <p:cNvSpPr/>
            <p:nvPr/>
          </p:nvSpPr>
          <p:spPr>
            <a:xfrm>
              <a:off x="4227615" y="2305645"/>
              <a:ext cx="617516" cy="31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A98A8B-856D-C435-1C44-F6DA6F367585}"/>
              </a:ext>
            </a:extLst>
          </p:cNvPr>
          <p:cNvSpPr txBox="1"/>
          <p:nvPr/>
        </p:nvSpPr>
        <p:spPr>
          <a:xfrm>
            <a:off x="9019313" y="2376057"/>
            <a:ext cx="747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5063C-3726-765F-E71F-ACE5F07F46F7}"/>
              </a:ext>
            </a:extLst>
          </p:cNvPr>
          <p:cNvSpPr txBox="1"/>
          <p:nvPr/>
        </p:nvSpPr>
        <p:spPr>
          <a:xfrm>
            <a:off x="1447800" y="3189327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1 mol%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C6C23E-07EF-4737-CB05-793F61A0AECE}"/>
              </a:ext>
            </a:extLst>
          </p:cNvPr>
          <p:cNvSpPr txBox="1"/>
          <p:nvPr/>
        </p:nvSpPr>
        <p:spPr>
          <a:xfrm>
            <a:off x="1447800" y="4573616"/>
            <a:ext cx="648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 catalyst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equiv.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90℃, toluene, 24 h, air (15 mol% of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EE8417-FD05-A453-F59E-D3FB51B2C77E}"/>
              </a:ext>
            </a:extLst>
          </p:cNvPr>
          <p:cNvSpPr txBox="1"/>
          <p:nvPr/>
        </p:nvSpPr>
        <p:spPr>
          <a:xfrm>
            <a:off x="5592949" y="3189327"/>
            <a:ext cx="2531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110℃, DCE, 4 h,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4C1CE-D98C-7EDF-EF95-2124A9A74334}"/>
              </a:ext>
            </a:extLst>
          </p:cNvPr>
          <p:cNvSpPr txBox="1"/>
          <p:nvPr/>
        </p:nvSpPr>
        <p:spPr>
          <a:xfrm>
            <a:off x="9083667" y="31893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97%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8B3C25-CC28-4F69-7511-8ADF53ABF53E}"/>
              </a:ext>
            </a:extLst>
          </p:cNvPr>
          <p:cNvSpPr txBox="1"/>
          <p:nvPr/>
        </p:nvSpPr>
        <p:spPr>
          <a:xfrm>
            <a:off x="9044223" y="457361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AC151-8CCD-D069-17C0-97F6CBCB803C}"/>
              </a:ext>
            </a:extLst>
          </p:cNvPr>
          <p:cNvSpPr txBox="1"/>
          <p:nvPr/>
        </p:nvSpPr>
        <p:spPr>
          <a:xfrm>
            <a:off x="-1" y="6177992"/>
            <a:ext cx="101771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Vincent Guérin, Claude Y. Legault. Organometallics 2021, 40, 3, 408–417. 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Editor’s choice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81D5BB-1334-CF84-931A-CB032D9D3B61}"/>
              </a:ext>
            </a:extLst>
          </p:cNvPr>
          <p:cNvSpPr txBox="1"/>
          <p:nvPr/>
        </p:nvSpPr>
        <p:spPr>
          <a:xfrm>
            <a:off x="-1979" y="6513343"/>
            <a:ext cx="99772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Andrey S. Kozlov, Oleg I. Afanasyev, Denis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Chusov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Journal of Catalysis 2022, 413, 1070-1076.</a:t>
            </a:r>
          </a:p>
        </p:txBody>
      </p:sp>
    </p:spTree>
    <p:extLst>
      <p:ext uri="{BB962C8B-B14F-4D97-AF65-F5344CB8AC3E}">
        <p14:creationId xmlns:p14="http://schemas.microsoft.com/office/powerpoint/2010/main" val="19232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4150-8E51-B353-ED9B-4B3A3A34C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1B78B22A-0E6E-3894-4BEE-130E40A1FFFD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5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B2DA3D-8D33-C4B9-120C-C2088904D1C5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Bases variation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D45D390-56E0-171B-FCA0-8B2D3E0C7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99305"/>
              </p:ext>
            </p:extLst>
          </p:nvPr>
        </p:nvGraphicFramePr>
        <p:xfrm>
          <a:off x="2433638" y="685800"/>
          <a:ext cx="7096125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776029" imgH="849976" progId="ChemDraw.Document.6.0">
                  <p:embed/>
                </p:oleObj>
              </mc:Choice>
              <mc:Fallback>
                <p:oleObj name="CS ChemDraw Drawing" r:id="rId3" imgW="4776029" imgH="849976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110F938-A2B1-C915-9A80-47FCC33B7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3638" y="685800"/>
                        <a:ext cx="7096125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48BB59-0A6F-18E4-AF55-F8581C253F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558" t="26840" r="27727" b="12901"/>
          <a:stretch>
            <a:fillRect/>
          </a:stretch>
        </p:blipFill>
        <p:spPr>
          <a:xfrm>
            <a:off x="3188524" y="1947509"/>
            <a:ext cx="5814952" cy="48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3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EE255E95-BF72-E4DD-8E76-84328D2F9B37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6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ABD43-C59C-52EE-CAEA-77E000B4294B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Solvent variation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110F938-A2B1-C915-9A80-47FCC33B7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365811"/>
              </p:ext>
            </p:extLst>
          </p:nvPr>
        </p:nvGraphicFramePr>
        <p:xfrm>
          <a:off x="2441575" y="685800"/>
          <a:ext cx="7081838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66906" imgH="849976" progId="ChemDraw.Document.6.0">
                  <p:embed/>
                </p:oleObj>
              </mc:Choice>
              <mc:Fallback>
                <p:oleObj name="CS ChemDraw Drawing" r:id="rId2" imgW="4766906" imgH="849976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7BBB6E9E-E046-59DB-C0AC-C3C33B965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1575" y="685800"/>
                        <a:ext cx="7081838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1A9F6-61E8-A3F0-6F92-69336D373F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844" t="17137" r="11072" b="28311"/>
          <a:stretch>
            <a:fillRect/>
          </a:stretch>
        </p:blipFill>
        <p:spPr>
          <a:xfrm>
            <a:off x="3048675" y="1947509"/>
            <a:ext cx="6094650" cy="49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8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53069-3A1A-E366-D1B8-200EFD7E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CD57EF3E-D99A-FC33-8EEC-0FA1A20B816F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7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A495E-71BF-2FDB-70D3-68602E17A3DD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Influence of temperature and air volume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4D46090-42BC-B1E9-6F23-BA40B419C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624781"/>
              </p:ext>
            </p:extLst>
          </p:nvPr>
        </p:nvGraphicFramePr>
        <p:xfrm>
          <a:off x="2441575" y="685800"/>
          <a:ext cx="7081838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66906" imgH="849976" progId="ChemDraw.Document.6.0">
                  <p:embed/>
                </p:oleObj>
              </mc:Choice>
              <mc:Fallback>
                <p:oleObj name="CS ChemDraw Drawing" r:id="rId2" imgW="4766906" imgH="849976" progId="ChemDraw.Document.6.0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110F938-A2B1-C915-9A80-47FCC33B7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1575" y="685800"/>
                        <a:ext cx="7081838" cy="126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8B093E-A726-2A48-6D36-365524DA3D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158" r="4007" b="3531"/>
          <a:stretch/>
        </p:blipFill>
        <p:spPr bwMode="auto">
          <a:xfrm>
            <a:off x="3403950" y="1906306"/>
            <a:ext cx="5384099" cy="4911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26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99B2A4-26ED-4D57-C737-B33DD632B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0" t="30823" r="25487" b="44458"/>
          <a:stretch>
            <a:fillRect/>
          </a:stretch>
        </p:blipFill>
        <p:spPr>
          <a:xfrm>
            <a:off x="1128154" y="953954"/>
            <a:ext cx="4239491" cy="1124900"/>
          </a:xfrm>
          <a:prstGeom prst="rect">
            <a:avLst/>
          </a:prstGeom>
        </p:spPr>
      </p:pic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1939CF5A-D48A-6201-4795-93B1216A5F87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8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AB90E-5D5D-00EB-6444-24D277DFAB67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Substrate scope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4F88C7-17A2-E40C-1B19-EE079F1E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27" t="18875" r="45649" b="19827"/>
          <a:stretch>
            <a:fillRect/>
          </a:stretch>
        </p:blipFill>
        <p:spPr>
          <a:xfrm>
            <a:off x="522513" y="2522485"/>
            <a:ext cx="5014809" cy="3918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FFFF4C-59D8-A510-4792-E321498474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27" t="24589" r="45260" b="18269"/>
          <a:stretch>
            <a:fillRect/>
          </a:stretch>
        </p:blipFill>
        <p:spPr>
          <a:xfrm>
            <a:off x="6013136" y="2474985"/>
            <a:ext cx="5427024" cy="3918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D77B0C-22D5-7281-407F-AB3DE0B8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0" t="57882" r="25487" b="18096"/>
          <a:stretch>
            <a:fillRect/>
          </a:stretch>
        </p:blipFill>
        <p:spPr>
          <a:xfrm>
            <a:off x="6254065" y="985651"/>
            <a:ext cx="4239491" cy="10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>
            <a:extLst>
              <a:ext uri="{FF2B5EF4-FFF2-40B4-BE49-F238E27FC236}">
                <a16:creationId xmlns:a16="http://schemas.microsoft.com/office/drawing/2014/main" id="{6A1CD352-7B3F-D810-25B1-EFA23FFB6810}"/>
              </a:ext>
            </a:extLst>
          </p:cNvPr>
          <p:cNvSpPr txBox="1">
            <a:spLocks/>
          </p:cNvSpPr>
          <p:nvPr/>
        </p:nvSpPr>
        <p:spPr>
          <a:xfrm>
            <a:off x="11440160" y="6564087"/>
            <a:ext cx="670560" cy="25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05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800" smtClean="0">
                <a:solidFill>
                  <a:schemeClr val="tx1"/>
                </a:solidFill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pPr algn="ctr"/>
              <a:t>9</a:t>
            </a:fld>
            <a:endParaRPr lang="ru-RU" sz="1800" dirty="0">
              <a:solidFill>
                <a:schemeClr val="tx1"/>
              </a:solidFill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949F1-93BD-44BA-BEE1-99536E2C0559}"/>
              </a:ext>
            </a:extLst>
          </p:cNvPr>
          <p:cNvSpPr txBox="1"/>
          <p:nvPr/>
        </p:nvSpPr>
        <p:spPr>
          <a:xfrm>
            <a:off x="1447800" y="26416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ea typeface="Microsoft YaHei Light" panose="020B0502040204020203" pitchFamily="34" charset="-122"/>
                <a:cs typeface="Arial" panose="020B0604020202020204" pitchFamily="34" charset="0"/>
              </a:rPr>
              <a:t>Limitations</a:t>
            </a:r>
            <a:endParaRPr lang="ru-RU" sz="2800" dirty="0">
              <a:latin typeface="Arial" panose="020B0604020202020204" pitchFamily="34" charset="0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62D5C5-C4D9-EF81-816E-642DD81EB7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838" t="27879" r="12630" b="13537"/>
          <a:stretch>
            <a:fillRect/>
          </a:stretch>
        </p:blipFill>
        <p:spPr>
          <a:xfrm>
            <a:off x="435429" y="901967"/>
            <a:ext cx="5660571" cy="57338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A77CD0-3330-2967-88AA-EABEE9FC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92" t="31342" r="15260" b="39740"/>
          <a:stretch>
            <a:fillRect/>
          </a:stretch>
        </p:blipFill>
        <p:spPr>
          <a:xfrm>
            <a:off x="6403360" y="2244437"/>
            <a:ext cx="5353211" cy="29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2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279</Words>
  <Application>Microsoft Office PowerPoint</Application>
  <PresentationFormat>Широкоэкранный</PresentationFormat>
  <Paragraphs>54</Paragraphs>
  <Slides>14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Balalaeva</dc:creator>
  <cp:lastModifiedBy>Alexandra Balalaeva</cp:lastModifiedBy>
  <cp:revision>7</cp:revision>
  <dcterms:created xsi:type="dcterms:W3CDTF">2025-06-19T12:21:28Z</dcterms:created>
  <dcterms:modified xsi:type="dcterms:W3CDTF">2025-06-20T10:43:16Z</dcterms:modified>
</cp:coreProperties>
</file>